
<file path=[Content_Types].xml><?xml version="1.0" encoding="utf-8"?>
<Types xmlns="http://schemas.openxmlformats.org/package/2006/content-types">
  <Default Extension="png" ContentType="image/png"/>
  <Default Extension="bin" ContentType="image/jpeg"/>
  <Default Extension="jpeg" ContentType="image/jpeg"/>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0" r:id="rId2"/>
  </p:sldMasterIdLst>
  <p:notesMasterIdLst>
    <p:notesMasterId r:id="rId18"/>
  </p:notesMasterIdLst>
  <p:sldIdLst>
    <p:sldId id="268" r:id="rId3"/>
    <p:sldId id="259" r:id="rId4"/>
    <p:sldId id="257" r:id="rId5"/>
    <p:sldId id="256" r:id="rId6"/>
    <p:sldId id="260" r:id="rId7"/>
    <p:sldId id="270" r:id="rId8"/>
    <p:sldId id="271" r:id="rId9"/>
    <p:sldId id="276" r:id="rId10"/>
    <p:sldId id="277" r:id="rId11"/>
    <p:sldId id="278" r:id="rId12"/>
    <p:sldId id="266" r:id="rId13"/>
    <p:sldId id="272" r:id="rId14"/>
    <p:sldId id="273" r:id="rId15"/>
    <p:sldId id="274"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F"/>
    <a:srgbClr val="D35400"/>
    <a:srgbClr val="465358"/>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4" autoAdjust="0"/>
    <p:restoredTop sz="86306" autoAdjust="0"/>
  </p:normalViewPr>
  <p:slideViewPr>
    <p:cSldViewPr snapToGrid="0">
      <p:cViewPr varScale="1">
        <p:scale>
          <a:sx n="70" d="100"/>
          <a:sy n="70" d="100"/>
        </p:scale>
        <p:origin x="19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CC41AE-D24E-1B48-805D-398A0A2E820A}"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ED2C3B9A-B0E2-3B47-A74C-C7CFAF075737}">
      <dgm:prSet phldrT="[Text]"/>
      <dgm:spPr/>
      <dgm:t>
        <a:bodyPr/>
        <a:lstStyle/>
        <a:p>
          <a:pPr rtl="0"/>
          <a:r>
            <a:rPr lang="en-US"/>
            <a:t>Definisi</a:t>
          </a:r>
        </a:p>
      </dgm:t>
    </dgm:pt>
    <dgm:pt modelId="{84477C3C-56AF-9440-852B-C07D9EC6B2B9}" type="parTrans" cxnId="{9F78AB6C-1319-9F48-9C0E-A11FD636A6B7}">
      <dgm:prSet/>
      <dgm:spPr/>
      <dgm:t>
        <a:bodyPr/>
        <a:lstStyle/>
        <a:p>
          <a:endParaRPr lang="en-US"/>
        </a:p>
      </dgm:t>
    </dgm:pt>
    <dgm:pt modelId="{83C84B4B-8C18-3846-8746-26DB08165B06}" type="sibTrans" cxnId="{9F78AB6C-1319-9F48-9C0E-A11FD636A6B7}">
      <dgm:prSet/>
      <dgm:spPr/>
      <dgm:t>
        <a:bodyPr/>
        <a:lstStyle/>
        <a:p>
          <a:endParaRPr lang="en-US"/>
        </a:p>
      </dgm:t>
    </dgm:pt>
    <dgm:pt modelId="{4AFA64E6-7D0F-6B4C-BB56-9A507183A4A3}">
      <dgm:prSet phldrT="[Text]"/>
      <dgm:spPr/>
      <dgm:t>
        <a:bodyPr/>
        <a:lstStyle/>
        <a:p>
          <a:r>
            <a:rPr lang="en-US"/>
            <a:t>Contoh Aplikasi</a:t>
          </a:r>
        </a:p>
      </dgm:t>
    </dgm:pt>
    <dgm:pt modelId="{4E429966-3DE5-5D45-877A-BE00C11D85A3}" type="parTrans" cxnId="{A6B37988-FE73-2043-9F97-9E2F7D85401D}">
      <dgm:prSet/>
      <dgm:spPr/>
      <dgm:t>
        <a:bodyPr/>
        <a:lstStyle/>
        <a:p>
          <a:endParaRPr lang="en-US"/>
        </a:p>
      </dgm:t>
    </dgm:pt>
    <dgm:pt modelId="{DB14F546-A70D-2845-8623-443D0F2CD302}" type="sibTrans" cxnId="{A6B37988-FE73-2043-9F97-9E2F7D85401D}">
      <dgm:prSet/>
      <dgm:spPr/>
      <dgm:t>
        <a:bodyPr/>
        <a:lstStyle/>
        <a:p>
          <a:endParaRPr lang="en-US"/>
        </a:p>
      </dgm:t>
    </dgm:pt>
    <dgm:pt modelId="{4443C2CF-CBC9-8B47-B3CC-DEACABB1B8A5}">
      <dgm:prSet phldrT="[Text]"/>
      <dgm:spPr/>
      <dgm:t>
        <a:bodyPr/>
        <a:lstStyle/>
        <a:p>
          <a:r>
            <a:rPr lang="en-US"/>
            <a:t>Sejarah</a:t>
          </a:r>
        </a:p>
      </dgm:t>
    </dgm:pt>
    <dgm:pt modelId="{7B00B381-0EC0-7F49-9650-7BBFDDA04506}" type="parTrans" cxnId="{DA120D28-E085-DF45-968E-0DFD385149ED}">
      <dgm:prSet/>
      <dgm:spPr/>
      <dgm:t>
        <a:bodyPr/>
        <a:lstStyle/>
        <a:p>
          <a:endParaRPr lang="en-US"/>
        </a:p>
      </dgm:t>
    </dgm:pt>
    <dgm:pt modelId="{D01F9C84-50BE-5D4F-83B7-57EAF764D15F}" type="sibTrans" cxnId="{DA120D28-E085-DF45-968E-0DFD385149ED}">
      <dgm:prSet/>
      <dgm:spPr/>
      <dgm:t>
        <a:bodyPr/>
        <a:lstStyle/>
        <a:p>
          <a:endParaRPr lang="en-US"/>
        </a:p>
      </dgm:t>
    </dgm:pt>
    <dgm:pt modelId="{2101E725-599C-0940-A8EB-2715DA793E08}" type="pres">
      <dgm:prSet presAssocID="{D5CC41AE-D24E-1B48-805D-398A0A2E820A}" presName="hierChild1" presStyleCnt="0">
        <dgm:presLayoutVars>
          <dgm:chPref val="1"/>
          <dgm:dir/>
          <dgm:animOne val="branch"/>
          <dgm:animLvl val="lvl"/>
          <dgm:resizeHandles/>
        </dgm:presLayoutVars>
      </dgm:prSet>
      <dgm:spPr/>
    </dgm:pt>
    <dgm:pt modelId="{12A8F341-B2C3-2C43-A537-CA5EEC74E486}" type="pres">
      <dgm:prSet presAssocID="{ED2C3B9A-B0E2-3B47-A74C-C7CFAF075737}" presName="hierRoot1" presStyleCnt="0"/>
      <dgm:spPr/>
    </dgm:pt>
    <dgm:pt modelId="{804A30F8-F903-F647-B2FF-D470D3A4DCDF}" type="pres">
      <dgm:prSet presAssocID="{ED2C3B9A-B0E2-3B47-A74C-C7CFAF075737}" presName="composite" presStyleCnt="0"/>
      <dgm:spPr/>
    </dgm:pt>
    <dgm:pt modelId="{230A1BF2-CC52-D943-978A-0956431EFEA2}" type="pres">
      <dgm:prSet presAssocID="{ED2C3B9A-B0E2-3B47-A74C-C7CFAF075737}" presName="background" presStyleLbl="node0" presStyleIdx="0" presStyleCnt="3"/>
      <dgm:spPr/>
    </dgm:pt>
    <dgm:pt modelId="{16FD4BF8-977F-7341-9878-9C54CE28755A}" type="pres">
      <dgm:prSet presAssocID="{ED2C3B9A-B0E2-3B47-A74C-C7CFAF075737}" presName="text" presStyleLbl="fgAcc0" presStyleIdx="0" presStyleCnt="3">
        <dgm:presLayoutVars>
          <dgm:chPref val="3"/>
        </dgm:presLayoutVars>
      </dgm:prSet>
      <dgm:spPr/>
    </dgm:pt>
    <dgm:pt modelId="{3F19530C-347D-6745-8634-69F2A0BDE785}" type="pres">
      <dgm:prSet presAssocID="{ED2C3B9A-B0E2-3B47-A74C-C7CFAF075737}" presName="hierChild2" presStyleCnt="0"/>
      <dgm:spPr/>
    </dgm:pt>
    <dgm:pt modelId="{A688CB44-6028-874A-A8A6-CCE86FABCD97}" type="pres">
      <dgm:prSet presAssocID="{4AFA64E6-7D0F-6B4C-BB56-9A507183A4A3}" presName="hierRoot1" presStyleCnt="0"/>
      <dgm:spPr/>
    </dgm:pt>
    <dgm:pt modelId="{49ED11BE-0E57-D544-8A02-3BF8E1AEF4EA}" type="pres">
      <dgm:prSet presAssocID="{4AFA64E6-7D0F-6B4C-BB56-9A507183A4A3}" presName="composite" presStyleCnt="0"/>
      <dgm:spPr/>
    </dgm:pt>
    <dgm:pt modelId="{79C250A5-CF8C-A741-B552-C073A367045B}" type="pres">
      <dgm:prSet presAssocID="{4AFA64E6-7D0F-6B4C-BB56-9A507183A4A3}" presName="background" presStyleLbl="node0" presStyleIdx="1" presStyleCnt="3"/>
      <dgm:spPr/>
    </dgm:pt>
    <dgm:pt modelId="{CDF9BFE5-0598-0D44-95C9-EEF6537B89DC}" type="pres">
      <dgm:prSet presAssocID="{4AFA64E6-7D0F-6B4C-BB56-9A507183A4A3}" presName="text" presStyleLbl="fgAcc0" presStyleIdx="1" presStyleCnt="3">
        <dgm:presLayoutVars>
          <dgm:chPref val="3"/>
        </dgm:presLayoutVars>
      </dgm:prSet>
      <dgm:spPr/>
    </dgm:pt>
    <dgm:pt modelId="{3A58F48A-76C0-034D-A8C3-A9258E61D339}" type="pres">
      <dgm:prSet presAssocID="{4AFA64E6-7D0F-6B4C-BB56-9A507183A4A3}" presName="hierChild2" presStyleCnt="0"/>
      <dgm:spPr/>
    </dgm:pt>
    <dgm:pt modelId="{0304C9B0-C586-5B43-98E4-619AE609BC61}" type="pres">
      <dgm:prSet presAssocID="{4443C2CF-CBC9-8B47-B3CC-DEACABB1B8A5}" presName="hierRoot1" presStyleCnt="0"/>
      <dgm:spPr/>
    </dgm:pt>
    <dgm:pt modelId="{33710561-4646-7548-8E6D-85754A33DCFE}" type="pres">
      <dgm:prSet presAssocID="{4443C2CF-CBC9-8B47-B3CC-DEACABB1B8A5}" presName="composite" presStyleCnt="0"/>
      <dgm:spPr/>
    </dgm:pt>
    <dgm:pt modelId="{27B8D9A2-72D6-084D-82C9-47D7CB15B98D}" type="pres">
      <dgm:prSet presAssocID="{4443C2CF-CBC9-8B47-B3CC-DEACABB1B8A5}" presName="background" presStyleLbl="node0" presStyleIdx="2" presStyleCnt="3"/>
      <dgm:spPr/>
    </dgm:pt>
    <dgm:pt modelId="{6BA0BC95-0EA9-7B43-BC79-A24EF63BFA4B}" type="pres">
      <dgm:prSet presAssocID="{4443C2CF-CBC9-8B47-B3CC-DEACABB1B8A5}" presName="text" presStyleLbl="fgAcc0" presStyleIdx="2" presStyleCnt="3">
        <dgm:presLayoutVars>
          <dgm:chPref val="3"/>
        </dgm:presLayoutVars>
      </dgm:prSet>
      <dgm:spPr/>
    </dgm:pt>
    <dgm:pt modelId="{550161FF-EB16-134B-A26B-4F35AF825B4F}" type="pres">
      <dgm:prSet presAssocID="{4443C2CF-CBC9-8B47-B3CC-DEACABB1B8A5}" presName="hierChild2" presStyleCnt="0"/>
      <dgm:spPr/>
    </dgm:pt>
  </dgm:ptLst>
  <dgm:cxnLst>
    <dgm:cxn modelId="{BEEFC914-ABE9-DD46-BC70-E8CF6D7E4E37}" type="presOf" srcId="{ED2C3B9A-B0E2-3B47-A74C-C7CFAF075737}" destId="{16FD4BF8-977F-7341-9878-9C54CE28755A}" srcOrd="0" destOrd="0" presId="urn:microsoft.com/office/officeart/2005/8/layout/hierarchy1"/>
    <dgm:cxn modelId="{DA120D28-E085-DF45-968E-0DFD385149ED}" srcId="{D5CC41AE-D24E-1B48-805D-398A0A2E820A}" destId="{4443C2CF-CBC9-8B47-B3CC-DEACABB1B8A5}" srcOrd="2" destOrd="0" parTransId="{7B00B381-0EC0-7F49-9650-7BBFDDA04506}" sibTransId="{D01F9C84-50BE-5D4F-83B7-57EAF764D15F}"/>
    <dgm:cxn modelId="{9DEEB942-9ACD-2647-AED0-97617371AA49}" type="presOf" srcId="{D5CC41AE-D24E-1B48-805D-398A0A2E820A}" destId="{2101E725-599C-0940-A8EB-2715DA793E08}" srcOrd="0" destOrd="0" presId="urn:microsoft.com/office/officeart/2005/8/layout/hierarchy1"/>
    <dgm:cxn modelId="{9F78AB6C-1319-9F48-9C0E-A11FD636A6B7}" srcId="{D5CC41AE-D24E-1B48-805D-398A0A2E820A}" destId="{ED2C3B9A-B0E2-3B47-A74C-C7CFAF075737}" srcOrd="0" destOrd="0" parTransId="{84477C3C-56AF-9440-852B-C07D9EC6B2B9}" sibTransId="{83C84B4B-8C18-3846-8746-26DB08165B06}"/>
    <dgm:cxn modelId="{E0A64B6D-7DE1-7F44-924B-3A91DAFB9DC5}" type="presOf" srcId="{4443C2CF-CBC9-8B47-B3CC-DEACABB1B8A5}" destId="{6BA0BC95-0EA9-7B43-BC79-A24EF63BFA4B}" srcOrd="0" destOrd="0" presId="urn:microsoft.com/office/officeart/2005/8/layout/hierarchy1"/>
    <dgm:cxn modelId="{A6B37988-FE73-2043-9F97-9E2F7D85401D}" srcId="{D5CC41AE-D24E-1B48-805D-398A0A2E820A}" destId="{4AFA64E6-7D0F-6B4C-BB56-9A507183A4A3}" srcOrd="1" destOrd="0" parTransId="{4E429966-3DE5-5D45-877A-BE00C11D85A3}" sibTransId="{DB14F546-A70D-2845-8623-443D0F2CD302}"/>
    <dgm:cxn modelId="{50AC34BF-696F-084D-8481-097B18B5370A}" type="presOf" srcId="{4AFA64E6-7D0F-6B4C-BB56-9A507183A4A3}" destId="{CDF9BFE5-0598-0D44-95C9-EEF6537B89DC}" srcOrd="0" destOrd="0" presId="urn:microsoft.com/office/officeart/2005/8/layout/hierarchy1"/>
    <dgm:cxn modelId="{0DC78685-C10C-9247-BBD6-4380B44130E5}" type="presParOf" srcId="{2101E725-599C-0940-A8EB-2715DA793E08}" destId="{12A8F341-B2C3-2C43-A537-CA5EEC74E486}" srcOrd="0" destOrd="0" presId="urn:microsoft.com/office/officeart/2005/8/layout/hierarchy1"/>
    <dgm:cxn modelId="{A3002840-9C66-5A40-A322-CBA53D7339B0}" type="presParOf" srcId="{12A8F341-B2C3-2C43-A537-CA5EEC74E486}" destId="{804A30F8-F903-F647-B2FF-D470D3A4DCDF}" srcOrd="0" destOrd="0" presId="urn:microsoft.com/office/officeart/2005/8/layout/hierarchy1"/>
    <dgm:cxn modelId="{8F643744-0D7A-6241-BB7C-1870A0924DE2}" type="presParOf" srcId="{804A30F8-F903-F647-B2FF-D470D3A4DCDF}" destId="{230A1BF2-CC52-D943-978A-0956431EFEA2}" srcOrd="0" destOrd="0" presId="urn:microsoft.com/office/officeart/2005/8/layout/hierarchy1"/>
    <dgm:cxn modelId="{0DC76A9E-A06A-8F47-9115-C74B2824174A}" type="presParOf" srcId="{804A30F8-F903-F647-B2FF-D470D3A4DCDF}" destId="{16FD4BF8-977F-7341-9878-9C54CE28755A}" srcOrd="1" destOrd="0" presId="urn:microsoft.com/office/officeart/2005/8/layout/hierarchy1"/>
    <dgm:cxn modelId="{C8CC2E3F-7D93-C94A-BD5E-652D1F215D62}" type="presParOf" srcId="{12A8F341-B2C3-2C43-A537-CA5EEC74E486}" destId="{3F19530C-347D-6745-8634-69F2A0BDE785}" srcOrd="1" destOrd="0" presId="urn:microsoft.com/office/officeart/2005/8/layout/hierarchy1"/>
    <dgm:cxn modelId="{F2006508-BC9B-8D42-BFF9-E6D53F1986D8}" type="presParOf" srcId="{2101E725-599C-0940-A8EB-2715DA793E08}" destId="{A688CB44-6028-874A-A8A6-CCE86FABCD97}" srcOrd="1" destOrd="0" presId="urn:microsoft.com/office/officeart/2005/8/layout/hierarchy1"/>
    <dgm:cxn modelId="{70B5CF6B-F418-B64F-8C04-1EFC1F5E8B18}" type="presParOf" srcId="{A688CB44-6028-874A-A8A6-CCE86FABCD97}" destId="{49ED11BE-0E57-D544-8A02-3BF8E1AEF4EA}" srcOrd="0" destOrd="0" presId="urn:microsoft.com/office/officeart/2005/8/layout/hierarchy1"/>
    <dgm:cxn modelId="{FD51E49C-0534-374D-B054-2A38E067387B}" type="presParOf" srcId="{49ED11BE-0E57-D544-8A02-3BF8E1AEF4EA}" destId="{79C250A5-CF8C-A741-B552-C073A367045B}" srcOrd="0" destOrd="0" presId="urn:microsoft.com/office/officeart/2005/8/layout/hierarchy1"/>
    <dgm:cxn modelId="{888939D9-1200-4A44-ACD0-F757F4EDA280}" type="presParOf" srcId="{49ED11BE-0E57-D544-8A02-3BF8E1AEF4EA}" destId="{CDF9BFE5-0598-0D44-95C9-EEF6537B89DC}" srcOrd="1" destOrd="0" presId="urn:microsoft.com/office/officeart/2005/8/layout/hierarchy1"/>
    <dgm:cxn modelId="{12C9D0E0-3103-CD42-86A4-19A132473ED4}" type="presParOf" srcId="{A688CB44-6028-874A-A8A6-CCE86FABCD97}" destId="{3A58F48A-76C0-034D-A8C3-A9258E61D339}" srcOrd="1" destOrd="0" presId="urn:microsoft.com/office/officeart/2005/8/layout/hierarchy1"/>
    <dgm:cxn modelId="{FB4009C5-D802-F849-B522-408FF610BD7D}" type="presParOf" srcId="{2101E725-599C-0940-A8EB-2715DA793E08}" destId="{0304C9B0-C586-5B43-98E4-619AE609BC61}" srcOrd="2" destOrd="0" presId="urn:microsoft.com/office/officeart/2005/8/layout/hierarchy1"/>
    <dgm:cxn modelId="{72E49E56-048D-EC4D-A224-35DE98AAD686}" type="presParOf" srcId="{0304C9B0-C586-5B43-98E4-619AE609BC61}" destId="{33710561-4646-7548-8E6D-85754A33DCFE}" srcOrd="0" destOrd="0" presId="urn:microsoft.com/office/officeart/2005/8/layout/hierarchy1"/>
    <dgm:cxn modelId="{DD790279-ABB2-8641-BC99-2B8D38A1804D}" type="presParOf" srcId="{33710561-4646-7548-8E6D-85754A33DCFE}" destId="{27B8D9A2-72D6-084D-82C9-47D7CB15B98D}" srcOrd="0" destOrd="0" presId="urn:microsoft.com/office/officeart/2005/8/layout/hierarchy1"/>
    <dgm:cxn modelId="{7B142CDD-E5F5-7347-A6B0-EC253ECBF0AA}" type="presParOf" srcId="{33710561-4646-7548-8E6D-85754A33DCFE}" destId="{6BA0BC95-0EA9-7B43-BC79-A24EF63BFA4B}" srcOrd="1" destOrd="0" presId="urn:microsoft.com/office/officeart/2005/8/layout/hierarchy1"/>
    <dgm:cxn modelId="{EF4FCC87-5AEC-7E44-A187-4FBEA371533C}" type="presParOf" srcId="{0304C9B0-C586-5B43-98E4-619AE609BC61}" destId="{550161FF-EB16-134B-A26B-4F35AF825B4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A1BF2-CC52-D943-978A-0956431EFEA2}">
      <dsp:nvSpPr>
        <dsp:cNvPr id="0" name=""/>
        <dsp:cNvSpPr/>
      </dsp:nvSpPr>
      <dsp:spPr>
        <a:xfrm>
          <a:off x="0" y="844831"/>
          <a:ext cx="3067347" cy="1947765"/>
        </a:xfrm>
        <a:prstGeom prst="roundRect">
          <a:avLst>
            <a:gd name="adj" fmla="val 10000"/>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FD4BF8-977F-7341-9878-9C54CE28755A}">
      <dsp:nvSpPr>
        <dsp:cNvPr id="0" name=""/>
        <dsp:cNvSpPr/>
      </dsp:nvSpPr>
      <dsp:spPr>
        <a:xfrm>
          <a:off x="340816" y="1168607"/>
          <a:ext cx="3067347" cy="1947765"/>
        </a:xfrm>
        <a:prstGeom prst="roundRect">
          <a:avLst>
            <a:gd name="adj" fmla="val 10000"/>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rtl="0">
            <a:lnSpc>
              <a:spcPct val="90000"/>
            </a:lnSpc>
            <a:spcBef>
              <a:spcPct val="0"/>
            </a:spcBef>
            <a:spcAft>
              <a:spcPct val="35000"/>
            </a:spcAft>
            <a:buNone/>
          </a:pPr>
          <a:r>
            <a:rPr lang="en-US" sz="5300" kern="1200"/>
            <a:t>Definisi</a:t>
          </a:r>
        </a:p>
      </dsp:txBody>
      <dsp:txXfrm>
        <a:off x="397864" y="1225655"/>
        <a:ext cx="2953251" cy="1833669"/>
      </dsp:txXfrm>
    </dsp:sp>
    <dsp:sp modelId="{79C250A5-CF8C-A741-B552-C073A367045B}">
      <dsp:nvSpPr>
        <dsp:cNvPr id="0" name=""/>
        <dsp:cNvSpPr/>
      </dsp:nvSpPr>
      <dsp:spPr>
        <a:xfrm>
          <a:off x="3748980" y="844831"/>
          <a:ext cx="3067347" cy="1947765"/>
        </a:xfrm>
        <a:prstGeom prst="roundRect">
          <a:avLst>
            <a:gd name="adj" fmla="val 10000"/>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F9BFE5-0598-0D44-95C9-EEF6537B89DC}">
      <dsp:nvSpPr>
        <dsp:cNvPr id="0" name=""/>
        <dsp:cNvSpPr/>
      </dsp:nvSpPr>
      <dsp:spPr>
        <a:xfrm>
          <a:off x="4089796" y="1168607"/>
          <a:ext cx="3067347" cy="1947765"/>
        </a:xfrm>
        <a:prstGeom prst="roundRect">
          <a:avLst>
            <a:gd name="adj" fmla="val 10000"/>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a:t>Contoh Aplikasi</a:t>
          </a:r>
        </a:p>
      </dsp:txBody>
      <dsp:txXfrm>
        <a:off x="4146844" y="1225655"/>
        <a:ext cx="2953251" cy="1833669"/>
      </dsp:txXfrm>
    </dsp:sp>
    <dsp:sp modelId="{27B8D9A2-72D6-084D-82C9-47D7CB15B98D}">
      <dsp:nvSpPr>
        <dsp:cNvPr id="0" name=""/>
        <dsp:cNvSpPr/>
      </dsp:nvSpPr>
      <dsp:spPr>
        <a:xfrm>
          <a:off x="7497960" y="844831"/>
          <a:ext cx="3067347" cy="1947765"/>
        </a:xfrm>
        <a:prstGeom prst="roundRect">
          <a:avLst>
            <a:gd name="adj" fmla="val 10000"/>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A0BC95-0EA9-7B43-BC79-A24EF63BFA4B}">
      <dsp:nvSpPr>
        <dsp:cNvPr id="0" name=""/>
        <dsp:cNvSpPr/>
      </dsp:nvSpPr>
      <dsp:spPr>
        <a:xfrm>
          <a:off x="7838777" y="1168607"/>
          <a:ext cx="3067347" cy="1947765"/>
        </a:xfrm>
        <a:prstGeom prst="roundRect">
          <a:avLst>
            <a:gd name="adj" fmla="val 10000"/>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a:t>Sejarah</a:t>
          </a:r>
        </a:p>
      </dsp:txBody>
      <dsp:txXfrm>
        <a:off x="7895825" y="1225655"/>
        <a:ext cx="2953251" cy="18336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23936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Grafika komputer</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Animasi</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Multimedia</a:t>
            </a:r>
          </a:p>
          <a:p>
            <a:r>
              <a:rPr lang="en-US" i="1" dirty="0">
                <a:latin typeface="Helvetica Neue Light" panose="020B0702040204020203" pitchFamily="34" charset="0"/>
                <a:ea typeface="Helvetica Neue Light" panose="020B0702040204020203" pitchFamily="34" charset="0"/>
                <a:cs typeface="Helvetica Neue" panose="020B0502040204020203" pitchFamily="34" charset="0"/>
              </a:rPr>
              <a:t>Video game</a:t>
            </a:r>
          </a:p>
          <a:p>
            <a:r>
              <a:rPr lang="en-US" i="1" dirty="0">
                <a:latin typeface="Helvetica Neue Light" panose="020B0702040204020203" pitchFamily="34" charset="0"/>
                <a:ea typeface="Helvetica Neue Light" panose="020B0702040204020203" pitchFamily="34" charset="0"/>
                <a:cs typeface="Helvetica Neue" panose="020B0502040204020203" pitchFamily="34" charset="0"/>
              </a:rPr>
              <a:t>Spreadsheet</a:t>
            </a:r>
          </a:p>
          <a:p>
            <a:r>
              <a:rPr lang="en-US" i="1" dirty="0">
                <a:latin typeface="Helvetica Neue Light" panose="020B0702040204020203" pitchFamily="34" charset="0"/>
                <a:ea typeface="Helvetica Neue Light" panose="020B0702040204020203" pitchFamily="34" charset="0"/>
                <a:cs typeface="Helvetica Neue" panose="020B0502040204020203" pitchFamily="34" charset="0"/>
              </a:rPr>
              <a:t>Word processor</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AutoCAD</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Gambar</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Film</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Macintosh</a:t>
            </a:r>
          </a:p>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429359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123936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144128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Types:</a:t>
            </a:r>
          </a:p>
          <a:p>
            <a:pPr marL="171450" indent="-171450">
              <a:buFont typeface="Arial" panose="020B0604020202020204" pitchFamily="34" charset="0"/>
              <a:buChar char="•"/>
            </a:pPr>
            <a:r>
              <a:rPr lang="en-US" dirty="0"/>
              <a:t>Two-dimensional</a:t>
            </a:r>
          </a:p>
          <a:p>
            <a:pPr marL="171450" indent="-171450">
              <a:buFont typeface="Arial" panose="020B0604020202020204" pitchFamily="34" charset="0"/>
              <a:buChar char="•"/>
            </a:pPr>
            <a:r>
              <a:rPr lang="en-US" dirty="0"/>
              <a:t>Three-dimensional</a:t>
            </a:r>
          </a:p>
          <a:p>
            <a:pPr marL="171450" indent="-171450">
              <a:buFont typeface="Arial" panose="020B0604020202020204" pitchFamily="34" charset="0"/>
              <a:buChar char="•"/>
            </a:pPr>
            <a:r>
              <a:rPr lang="en-US" dirty="0"/>
              <a:t>Computer animation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Concepts and Principles:</a:t>
            </a:r>
          </a:p>
          <a:p>
            <a:pPr marL="171450" indent="-171450">
              <a:buFont typeface="Arial" panose="020B0604020202020204" pitchFamily="34" charset="0"/>
              <a:buChar char="•"/>
            </a:pPr>
            <a:r>
              <a:rPr lang="en-US" dirty="0"/>
              <a:t>Pixel</a:t>
            </a:r>
          </a:p>
          <a:p>
            <a:pPr marL="171450" indent="-171450">
              <a:buFont typeface="Arial" panose="020B0604020202020204" pitchFamily="34" charset="0"/>
              <a:buChar char="•"/>
            </a:pPr>
            <a:r>
              <a:rPr lang="en-US" dirty="0"/>
              <a:t>Primitives</a:t>
            </a:r>
          </a:p>
          <a:p>
            <a:pPr marL="171450" indent="-171450">
              <a:buFont typeface="Arial" panose="020B0604020202020204" pitchFamily="34" charset="0"/>
              <a:buChar char="•"/>
            </a:pPr>
            <a:r>
              <a:rPr lang="en-US" dirty="0"/>
              <a:t>Rendering</a:t>
            </a:r>
          </a:p>
          <a:p>
            <a:pPr marL="171450" indent="-171450">
              <a:buFont typeface="Arial" panose="020B0604020202020204" pitchFamily="34" charset="0"/>
              <a:buChar char="•"/>
            </a:pPr>
            <a:r>
              <a:rPr lang="en-US" dirty="0"/>
              <a:t>Volume rendering</a:t>
            </a:r>
          </a:p>
          <a:p>
            <a:pPr marL="171450" indent="-171450">
              <a:buFont typeface="Arial" panose="020B0604020202020204" pitchFamily="34" charset="0"/>
              <a:buChar char="•"/>
            </a:pPr>
            <a:r>
              <a:rPr lang="en-US" dirty="0"/>
              <a:t>3D modeling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546120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8D37625-58F5-254A-B132-40841F5871A3}" type="datetime1">
              <a:t>8/27/19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dirty="0"/>
              <a:t>Grafika Komputer - Departemen Informatika ITS</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A3CB33-0CEE-4A46-8F0E-AECD8769649F}" type="datetime1">
              <a:t>8/27/19</a:t>
            </a:fld>
            <a:endParaRPr lang="en-US" dirty="0"/>
          </a:p>
        </p:txBody>
      </p:sp>
      <p:sp>
        <p:nvSpPr>
          <p:cNvPr id="5" name="Footer Placeholder 4"/>
          <p:cNvSpPr>
            <a:spLocks noGrp="1"/>
          </p:cNvSpPr>
          <p:nvPr>
            <p:ph type="ftr" sz="quarter" idx="11"/>
          </p:nvPr>
        </p:nvSpPr>
        <p:spPr/>
        <p:txBody>
          <a:bodyPr/>
          <a:lstStyle/>
          <a:p>
            <a:r>
              <a:rPr lang="en-US" dirty="0"/>
              <a:t>Grafika Komputer - Departemen Informatika ITS</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D3DF247-9931-F24D-BDA8-FFA99530D812}" type="datetime1">
              <a:t>8/27/19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dirty="0"/>
              <a:t>Grafika Komputer - Departemen Informatika ITS</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A86C970-C70F-D944-AD82-99714773CB61}" type="datetime1">
              <a:t>8/27/19</a:t>
            </a:fld>
            <a:endParaRPr lang="en-US"/>
          </a:p>
        </p:txBody>
      </p:sp>
      <p:sp>
        <p:nvSpPr>
          <p:cNvPr id="5" name="Footer Placeholder 4"/>
          <p:cNvSpPr>
            <a:spLocks noGrp="1"/>
          </p:cNvSpPr>
          <p:nvPr>
            <p:ph type="ftr" sz="quarter" idx="11"/>
          </p:nvPr>
        </p:nvSpPr>
        <p:spPr/>
        <p:txBody>
          <a:bodyPr/>
          <a:lstStyle/>
          <a:p>
            <a:r>
              <a:rPr lang="en-US"/>
              <a:t>Grafika Komputer - Departemen Informatika ITS</a:t>
            </a:r>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6293BA-2CE9-CA48-9592-CB84D0E39B52}" type="datetime1">
              <a:t>8/27/19</a:t>
            </a:fld>
            <a:endParaRPr lang="en-US" dirty="0"/>
          </a:p>
        </p:txBody>
      </p:sp>
      <p:sp>
        <p:nvSpPr>
          <p:cNvPr id="5" name="Footer Placeholder 4"/>
          <p:cNvSpPr>
            <a:spLocks noGrp="1"/>
          </p:cNvSpPr>
          <p:nvPr>
            <p:ph type="ftr" sz="quarter" idx="11"/>
          </p:nvPr>
        </p:nvSpPr>
        <p:spPr/>
        <p:txBody>
          <a:bodyPr/>
          <a:lstStyle/>
          <a:p>
            <a:r>
              <a:rPr lang="en-US" dirty="0"/>
              <a:t>Grafika Komputer - Departemen Informatika ITS</a:t>
            </a: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287AE09-C5BF-BD44-9F99-6AB0AA978D10}" type="datetime1">
              <a:t>8/27/19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dirty="0"/>
              <a:t>Grafika Komputer - Departemen Informatika ITS</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CA09DE-0F39-EA49-89B4-66396A02A55F}" type="datetime1">
              <a:t>8/27/19</a:t>
            </a:fld>
            <a:endParaRPr lang="en-US" dirty="0"/>
          </a:p>
        </p:txBody>
      </p:sp>
      <p:sp>
        <p:nvSpPr>
          <p:cNvPr id="6" name="Footer Placeholder 5"/>
          <p:cNvSpPr>
            <a:spLocks noGrp="1"/>
          </p:cNvSpPr>
          <p:nvPr>
            <p:ph type="ftr" sz="quarter" idx="11"/>
          </p:nvPr>
        </p:nvSpPr>
        <p:spPr/>
        <p:txBody>
          <a:bodyPr/>
          <a:lstStyle/>
          <a:p>
            <a:r>
              <a:rPr lang="en-US" dirty="0"/>
              <a:t>Grafika Komputer - Departemen Informatika ITS</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5AFCD6-012B-8443-9244-1089B22672C9}" type="datetime1">
              <a:t>8/27/19</a:t>
            </a:fld>
            <a:endParaRPr lang="en-US" dirty="0"/>
          </a:p>
        </p:txBody>
      </p:sp>
      <p:sp>
        <p:nvSpPr>
          <p:cNvPr id="8" name="Footer Placeholder 7"/>
          <p:cNvSpPr>
            <a:spLocks noGrp="1"/>
          </p:cNvSpPr>
          <p:nvPr>
            <p:ph type="ftr" sz="quarter" idx="11"/>
          </p:nvPr>
        </p:nvSpPr>
        <p:spPr/>
        <p:txBody>
          <a:bodyPr/>
          <a:lstStyle/>
          <a:p>
            <a:r>
              <a:rPr lang="en-US" dirty="0"/>
              <a:t>Grafika Komputer - Departemen Informatika ITS</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20A243-5F5D-AB47-AEC3-B52A759F5E6D}" type="datetime1">
              <a:t>8/27/19</a:t>
            </a:fld>
            <a:endParaRPr lang="en-US" dirty="0"/>
          </a:p>
        </p:txBody>
      </p:sp>
      <p:sp>
        <p:nvSpPr>
          <p:cNvPr id="4" name="Footer Placeholder 3"/>
          <p:cNvSpPr>
            <a:spLocks noGrp="1"/>
          </p:cNvSpPr>
          <p:nvPr>
            <p:ph type="ftr" sz="quarter" idx="11"/>
          </p:nvPr>
        </p:nvSpPr>
        <p:spPr/>
        <p:txBody>
          <a:bodyPr/>
          <a:lstStyle/>
          <a:p>
            <a:r>
              <a:rPr lang="en-US" dirty="0"/>
              <a:t>Grafika Komputer - Departemen Informatika ITS</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35A1C-84F0-F542-8694-14FF63303CF7}" type="datetime1">
              <a:t>8/27/19</a:t>
            </a:fld>
            <a:endParaRPr lang="en-US" dirty="0"/>
          </a:p>
        </p:txBody>
      </p:sp>
      <p:sp>
        <p:nvSpPr>
          <p:cNvPr id="3" name="Footer Placeholder 2"/>
          <p:cNvSpPr>
            <a:spLocks noGrp="1"/>
          </p:cNvSpPr>
          <p:nvPr>
            <p:ph type="ftr" sz="quarter" idx="11"/>
          </p:nvPr>
        </p:nvSpPr>
        <p:spPr/>
        <p:txBody>
          <a:bodyPr/>
          <a:lstStyle/>
          <a:p>
            <a:r>
              <a:rPr lang="en-US" dirty="0"/>
              <a:t>Grafika Komputer - Departemen Informatika ITS</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AD3CFA9-F08A-F847-98D5-E8725369477E}" type="datetime1">
              <a:t>8/27/19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Grafika Komputer - Departemen Informatika ITS</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1CDFEA-8886-9649-8FBA-58280C7F3C59}" type="datetime1">
              <a:t>8/27/19</a:t>
            </a:fld>
            <a:endParaRPr lang="en-US" dirty="0"/>
          </a:p>
        </p:txBody>
      </p:sp>
      <p:sp>
        <p:nvSpPr>
          <p:cNvPr id="6" name="Footer Placeholder 5"/>
          <p:cNvSpPr>
            <a:spLocks noGrp="1"/>
          </p:cNvSpPr>
          <p:nvPr>
            <p:ph type="ftr" sz="quarter" idx="11"/>
          </p:nvPr>
        </p:nvSpPr>
        <p:spPr/>
        <p:txBody>
          <a:bodyPr/>
          <a:lstStyle/>
          <a:p>
            <a:r>
              <a:rPr lang="en-US" dirty="0"/>
              <a:t>Grafika Komputer - Departemen Informatika ITS</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2F223C3-CA0D-CA4E-B36E-2083492FA0D8}" type="datetime1">
              <a:t>8/27/19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dirty="0"/>
              <a:t>Grafika Komputer - Departemen Informatika ITS</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3340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2800" b="0" kern="1200" cap="all">
          <a:solidFill>
            <a:schemeClr val="bg1"/>
          </a:solidFill>
          <a:latin typeface="DIN Condensed" pitchFamily="2"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DIN Alternate" panose="020B0500000000000000"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IN Alternate" panose="020B0500000000000000"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DIN Alternate" panose="020B0500000000000000"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IN Alternate" panose="020B0500000000000000"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IN Alternate" panose="020B0500000000000000" pitchFamily="34" charset="77"/>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7F249-900A-AC41-8230-73FF8F6DFE74}" type="datetime1">
              <a:t>8/27/19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Grafika Komputer - Departemen Informatika ITS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wmf"/></Relationships>
</file>

<file path=ppt/slides/_rels/slide15.xml.rels><?xml version="1.0" encoding="UTF-8" standalone="yes"?>
<Relationships xmlns="http://schemas.openxmlformats.org/package/2006/relationships"><Relationship Id="rId3" Type="http://schemas.openxmlformats.org/officeDocument/2006/relationships/hyperlink" Target="https://youtu.be/QyjyWUrHsFc"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bin"/></Relationships>
</file>

<file path=ppt/slides/_rels/slide2.xml.rels><?xml version="1.0" encoding="UTF-8" standalone="yes"?>
<Relationships xmlns="http://schemas.openxmlformats.org/package/2006/relationships"><Relationship Id="rId2" Type="http://schemas.openxmlformats.org/officeDocument/2006/relationships/hyperlink" Target="mailto:hadziq@if.its.ac.i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9A7030-D564-A04D-BB7A-A8586DD4ADB5}"/>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4256087" y="611733"/>
            <a:ext cx="3679825" cy="3678238"/>
          </a:xfrm>
        </p:spPr>
      </p:pic>
      <p:sp>
        <p:nvSpPr>
          <p:cNvPr id="7" name="Slide Number Placeholder 6">
            <a:extLst>
              <a:ext uri="{FF2B5EF4-FFF2-40B4-BE49-F238E27FC236}">
                <a16:creationId xmlns:a16="http://schemas.microsoft.com/office/drawing/2014/main" id="{B0CFD9CF-2A1E-3348-B206-2523C70C54EB}"/>
              </a:ext>
            </a:extLst>
          </p:cNvPr>
          <p:cNvSpPr>
            <a:spLocks noGrp="1"/>
          </p:cNvSpPr>
          <p:nvPr>
            <p:ph type="sldNum" sz="quarter" idx="12"/>
          </p:nvPr>
        </p:nvSpPr>
        <p:spPr/>
        <p:txBody>
          <a:bodyPr/>
          <a:lstStyle/>
          <a:p>
            <a:fld id="{D57F1E4F-1CFF-5643-939E-217C01CDF565}" type="slidenum">
              <a:rPr lang="en-US" dirty="0"/>
              <a:pPr/>
              <a:t>1</a:t>
            </a:fld>
            <a:endParaRPr lang="en-US" dirty="0"/>
          </a:p>
        </p:txBody>
      </p:sp>
      <p:sp>
        <p:nvSpPr>
          <p:cNvPr id="11" name="TextBox 10">
            <a:extLst>
              <a:ext uri="{FF2B5EF4-FFF2-40B4-BE49-F238E27FC236}">
                <a16:creationId xmlns:a16="http://schemas.microsoft.com/office/drawing/2014/main" id="{B202CC2C-4324-084F-B023-07E0100FC6E3}"/>
              </a:ext>
            </a:extLst>
          </p:cNvPr>
          <p:cNvSpPr txBox="1"/>
          <p:nvPr/>
        </p:nvSpPr>
        <p:spPr>
          <a:xfrm>
            <a:off x="459473" y="4525010"/>
            <a:ext cx="11273052" cy="1015663"/>
          </a:xfrm>
          <a:prstGeom prst="rect">
            <a:avLst/>
          </a:prstGeom>
          <a:noFill/>
        </p:spPr>
        <p:txBody>
          <a:bodyPr wrap="square" rtlCol="0">
            <a:spAutoFit/>
          </a:bodyPr>
          <a:lstStyle/>
          <a:p>
            <a:pPr algn="ctr"/>
            <a:r>
              <a:rPr lang="en-US" sz="6000">
                <a:solidFill>
                  <a:srgbClr val="D35400"/>
                </a:solidFill>
                <a:latin typeface="DIN Condensed" pitchFamily="2" charset="0"/>
              </a:rPr>
              <a:t>• Perkenalan Mata Kuliah •</a:t>
            </a:r>
          </a:p>
        </p:txBody>
      </p:sp>
    </p:spTree>
    <p:extLst>
      <p:ext uri="{BB962C8B-B14F-4D97-AF65-F5344CB8AC3E}">
        <p14:creationId xmlns:p14="http://schemas.microsoft.com/office/powerpoint/2010/main" val="3630509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1124999"/>
            <a:ext cx="4076149" cy="4608003"/>
          </a:xfrm>
        </p:spPr>
        <p:txBody>
          <a:bodyPr anchor="ctr">
            <a:normAutofit/>
          </a:bodyPr>
          <a:lstStyle/>
          <a:p>
            <a:r>
              <a:rPr lang="en-US" sz="4000">
                <a:solidFill>
                  <a:schemeClr val="accent2"/>
                </a:solidFill>
              </a:rPr>
              <a:t>Aplikasi </a:t>
            </a:r>
            <a:br>
              <a:rPr lang="en-US" sz="4000">
                <a:solidFill>
                  <a:schemeClr val="accent2"/>
                </a:solidFill>
              </a:rPr>
            </a:br>
            <a:r>
              <a:rPr lang="en-US" sz="4000">
                <a:solidFill>
                  <a:schemeClr val="accent2"/>
                </a:solidFill>
              </a:rPr>
              <a:t>Grafika Komputer</a:t>
            </a:r>
          </a:p>
        </p:txBody>
      </p:sp>
      <p:sp>
        <p:nvSpPr>
          <p:cNvPr id="15" name="Rectangle 14">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2" name="Content Placeholder 11">
            <a:extLst>
              <a:ext uri="{FF2B5EF4-FFF2-40B4-BE49-F238E27FC236}">
                <a16:creationId xmlns:a16="http://schemas.microsoft.com/office/drawing/2014/main" id="{A2AC26D4-6B36-7F44-A60E-33F4DA84E8A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18100" y="1480096"/>
            <a:ext cx="6492875" cy="3897809"/>
          </a:xfrm>
          <a:prstGeom prst="rect">
            <a:avLst/>
          </a:prstGeom>
          <a:ln>
            <a:solidFill>
              <a:srgbClr val="D35400"/>
            </a:solidFill>
          </a:ln>
          <a:effectLst>
            <a:reflection blurRad="6350" stA="50000" endA="300" endPos="38500" dist="50800" dir="5400000" sy="-100000" algn="bl" rotWithShape="0"/>
          </a:effectLst>
        </p:spPr>
      </p:pic>
      <p:sp>
        <p:nvSpPr>
          <p:cNvPr id="5" name="Slide Number Placeholder 4">
            <a:extLst>
              <a:ext uri="{FF2B5EF4-FFF2-40B4-BE49-F238E27FC236}">
                <a16:creationId xmlns:a16="http://schemas.microsoft.com/office/drawing/2014/main" id="{1382F296-126B-D146-B45D-9F1FF2E32548}"/>
              </a:ext>
            </a:extLst>
          </p:cNvPr>
          <p:cNvSpPr>
            <a:spLocks noGrp="1"/>
          </p:cNvSpPr>
          <p:nvPr>
            <p:ph type="sldNum" sz="quarter" idx="12"/>
          </p:nvPr>
        </p:nvSpPr>
        <p:spPr>
          <a:xfrm>
            <a:off x="10558300" y="5956137"/>
            <a:ext cx="1052508" cy="365125"/>
          </a:xfrm>
        </p:spPr>
        <p:txBody>
          <a:bodyPr>
            <a:normAutofit/>
          </a:bodyPr>
          <a:lstStyle/>
          <a:p>
            <a:pPr>
              <a:spcAft>
                <a:spcPts val="600"/>
              </a:spcAft>
            </a:pPr>
            <a:fld id="{D57F1E4F-1CFF-5643-939E-217C01CDF565}" type="slidenum">
              <a:rPr lang="en-US" dirty="0"/>
              <a:pPr>
                <a:spcAft>
                  <a:spcPts val="600"/>
                </a:spcAft>
              </a:pPr>
              <a:t>10</a:t>
            </a:fld>
            <a:endParaRPr lang="en-US"/>
          </a:p>
        </p:txBody>
      </p:sp>
    </p:spTree>
    <p:extLst>
      <p:ext uri="{BB962C8B-B14F-4D97-AF65-F5344CB8AC3E}">
        <p14:creationId xmlns:p14="http://schemas.microsoft.com/office/powerpoint/2010/main" val="22281907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1124999"/>
            <a:ext cx="4076149" cy="4608003"/>
          </a:xfrm>
        </p:spPr>
        <p:txBody>
          <a:bodyPr anchor="ctr">
            <a:normAutofit/>
          </a:bodyPr>
          <a:lstStyle/>
          <a:p>
            <a:r>
              <a:rPr lang="en-US" sz="4000">
                <a:solidFill>
                  <a:schemeClr val="accent2"/>
                </a:solidFill>
              </a:rPr>
              <a:t>Aplikasi </a:t>
            </a:r>
            <a:br>
              <a:rPr lang="en-US" sz="4000">
                <a:solidFill>
                  <a:schemeClr val="accent2"/>
                </a:solidFill>
              </a:rPr>
            </a:br>
            <a:r>
              <a:rPr lang="en-US" sz="4000">
                <a:solidFill>
                  <a:schemeClr val="accent2"/>
                </a:solidFill>
              </a:rPr>
              <a:t>Grafika Komputer</a:t>
            </a:r>
          </a:p>
        </p:txBody>
      </p:sp>
      <p:sp>
        <p:nvSpPr>
          <p:cNvPr id="15" name="Rectangle 14">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1382F296-126B-D146-B45D-9F1FF2E32548}"/>
              </a:ext>
            </a:extLst>
          </p:cNvPr>
          <p:cNvSpPr>
            <a:spLocks noGrp="1"/>
          </p:cNvSpPr>
          <p:nvPr>
            <p:ph type="sldNum" sz="quarter" idx="12"/>
          </p:nvPr>
        </p:nvSpPr>
        <p:spPr>
          <a:xfrm>
            <a:off x="10558300" y="5956137"/>
            <a:ext cx="1052508" cy="365125"/>
          </a:xfrm>
        </p:spPr>
        <p:txBody>
          <a:bodyPr>
            <a:normAutofit/>
          </a:bodyPr>
          <a:lstStyle/>
          <a:p>
            <a:pPr>
              <a:spcAft>
                <a:spcPts val="600"/>
              </a:spcAft>
            </a:pPr>
            <a:fld id="{D57F1E4F-1CFF-5643-939E-217C01CDF565}" type="slidenum">
              <a:rPr lang="en-US" dirty="0"/>
              <a:pPr>
                <a:spcAft>
                  <a:spcPts val="600"/>
                </a:spcAft>
              </a:pPr>
              <a:t>11</a:t>
            </a:fld>
            <a:endParaRPr lang="en-US"/>
          </a:p>
        </p:txBody>
      </p:sp>
      <p:pic>
        <p:nvPicPr>
          <p:cNvPr id="19" name="Picture 18">
            <a:extLst>
              <a:ext uri="{FF2B5EF4-FFF2-40B4-BE49-F238E27FC236}">
                <a16:creationId xmlns:a16="http://schemas.microsoft.com/office/drawing/2014/main" id="{042E404F-F64F-2143-A2F4-3384C94A537A}"/>
              </a:ext>
            </a:extLst>
          </p:cNvPr>
          <p:cNvPicPr>
            <a:picLocks noChangeAspect="1"/>
          </p:cNvPicPr>
          <p:nvPr/>
        </p:nvPicPr>
        <p:blipFill>
          <a:blip r:embed="rId2"/>
          <a:stretch>
            <a:fillRect/>
          </a:stretch>
        </p:blipFill>
        <p:spPr>
          <a:xfrm>
            <a:off x="5108408" y="1397000"/>
            <a:ext cx="6502400" cy="4064000"/>
          </a:xfrm>
          <a:prstGeom prst="rect">
            <a:avLst/>
          </a:prstGeom>
          <a:ln>
            <a:solidFill>
              <a:srgbClr val="D35400"/>
            </a:solidFill>
          </a:ln>
          <a:effectLst>
            <a:reflection blurRad="6350" stA="50000" endA="300" endPos="38500" dist="50800" dir="5400000" sy="-100000" algn="bl" rotWithShape="0"/>
          </a:effectLst>
        </p:spPr>
      </p:pic>
    </p:spTree>
    <p:extLst>
      <p:ext uri="{BB962C8B-B14F-4D97-AF65-F5344CB8AC3E}">
        <p14:creationId xmlns:p14="http://schemas.microsoft.com/office/powerpoint/2010/main" val="234957283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3D3C-BA86-F346-9402-B940E499F1EE}"/>
              </a:ext>
            </a:extLst>
          </p:cNvPr>
          <p:cNvSpPr>
            <a:spLocks noGrp="1"/>
          </p:cNvSpPr>
          <p:nvPr>
            <p:ph type="title"/>
          </p:nvPr>
        </p:nvSpPr>
        <p:spPr/>
        <p:txBody>
          <a:bodyPr/>
          <a:lstStyle/>
          <a:p>
            <a:r>
              <a:rPr lang="en-US"/>
              <a:t>Visi Komputer </a:t>
            </a:r>
            <a:r>
              <a:rPr lang="en-US" sz="1800">
                <a:solidFill>
                  <a:srgbClr val="969FA7"/>
                </a:solidFill>
              </a:rPr>
              <a:t>(Computer vision)</a:t>
            </a:r>
            <a:r>
              <a:rPr lang="en-US"/>
              <a:t>  &gt;&lt;  Grafika Komputer </a:t>
            </a:r>
            <a:r>
              <a:rPr lang="en-US" sz="1800">
                <a:solidFill>
                  <a:srgbClr val="969FA7"/>
                </a:solidFill>
              </a:rPr>
              <a:t>(Computer Graphics)</a:t>
            </a:r>
            <a:endParaRPr lang="en-US">
              <a:solidFill>
                <a:srgbClr val="969FA7"/>
              </a:solidFill>
            </a:endParaRPr>
          </a:p>
        </p:txBody>
      </p:sp>
      <p:sp>
        <p:nvSpPr>
          <p:cNvPr id="4" name="Slide Number Placeholder 3">
            <a:extLst>
              <a:ext uri="{FF2B5EF4-FFF2-40B4-BE49-F238E27FC236}">
                <a16:creationId xmlns:a16="http://schemas.microsoft.com/office/drawing/2014/main" id="{55D891B0-D9E6-BA40-B97D-D6EC472F03ED}"/>
              </a:ext>
            </a:extLst>
          </p:cNvPr>
          <p:cNvSpPr>
            <a:spLocks noGrp="1"/>
          </p:cNvSpPr>
          <p:nvPr>
            <p:ph type="sldNum" sz="quarter" idx="12"/>
          </p:nvPr>
        </p:nvSpPr>
        <p:spPr/>
        <p:txBody>
          <a:bodyPr/>
          <a:lstStyle/>
          <a:p>
            <a:fld id="{D57F1E4F-1CFF-5643-939E-217C01CDF565}" type="slidenum">
              <a:rPr lang="en-US" dirty="0"/>
              <a:pPr/>
              <a:t>12</a:t>
            </a:fld>
            <a:endParaRPr lang="en-US" dirty="0"/>
          </a:p>
        </p:txBody>
      </p:sp>
      <p:pic>
        <p:nvPicPr>
          <p:cNvPr id="13" name="Picture 12">
            <a:extLst>
              <a:ext uri="{FF2B5EF4-FFF2-40B4-BE49-F238E27FC236}">
                <a16:creationId xmlns:a16="http://schemas.microsoft.com/office/drawing/2014/main" id="{5C9E0CD1-0B2E-8C43-A214-3B50F384229F}"/>
              </a:ext>
            </a:extLst>
          </p:cNvPr>
          <p:cNvPicPr>
            <a:picLocks noChangeAspect="1"/>
          </p:cNvPicPr>
          <p:nvPr/>
        </p:nvPicPr>
        <p:blipFill>
          <a:blip r:embed="rId2"/>
          <a:stretch>
            <a:fillRect/>
          </a:stretch>
        </p:blipFill>
        <p:spPr>
          <a:xfrm>
            <a:off x="2781069" y="2818226"/>
            <a:ext cx="4597400" cy="3263900"/>
          </a:xfrm>
          <a:prstGeom prst="rect">
            <a:avLst/>
          </a:prstGeom>
        </p:spPr>
      </p:pic>
      <p:pic>
        <p:nvPicPr>
          <p:cNvPr id="14" name="Picture 13">
            <a:extLst>
              <a:ext uri="{FF2B5EF4-FFF2-40B4-BE49-F238E27FC236}">
                <a16:creationId xmlns:a16="http://schemas.microsoft.com/office/drawing/2014/main" id="{39446A60-56FF-E64F-B59D-1CE66AABD125}"/>
              </a:ext>
            </a:extLst>
          </p:cNvPr>
          <p:cNvPicPr>
            <a:picLocks noChangeAspect="1"/>
          </p:cNvPicPr>
          <p:nvPr/>
        </p:nvPicPr>
        <p:blipFill>
          <a:blip r:embed="rId3"/>
          <a:stretch>
            <a:fillRect/>
          </a:stretch>
        </p:blipFill>
        <p:spPr>
          <a:xfrm>
            <a:off x="1233684" y="4694604"/>
            <a:ext cx="1270000" cy="1270000"/>
          </a:xfrm>
          <a:prstGeom prst="rect">
            <a:avLst/>
          </a:prstGeom>
        </p:spPr>
      </p:pic>
      <p:pic>
        <p:nvPicPr>
          <p:cNvPr id="15" name="Picture 14">
            <a:extLst>
              <a:ext uri="{FF2B5EF4-FFF2-40B4-BE49-F238E27FC236}">
                <a16:creationId xmlns:a16="http://schemas.microsoft.com/office/drawing/2014/main" id="{9788A6E2-C7CB-8341-BE6C-D1566FE4630C}"/>
              </a:ext>
            </a:extLst>
          </p:cNvPr>
          <p:cNvPicPr>
            <a:picLocks noChangeAspect="1"/>
          </p:cNvPicPr>
          <p:nvPr/>
        </p:nvPicPr>
        <p:blipFill>
          <a:blip r:embed="rId4"/>
          <a:stretch>
            <a:fillRect/>
          </a:stretch>
        </p:blipFill>
        <p:spPr>
          <a:xfrm>
            <a:off x="9662950" y="4850224"/>
            <a:ext cx="1790700" cy="1333500"/>
          </a:xfrm>
          <a:prstGeom prst="rect">
            <a:avLst/>
          </a:prstGeom>
        </p:spPr>
      </p:pic>
      <p:pic>
        <p:nvPicPr>
          <p:cNvPr id="12" name="Picture 11">
            <a:extLst>
              <a:ext uri="{FF2B5EF4-FFF2-40B4-BE49-F238E27FC236}">
                <a16:creationId xmlns:a16="http://schemas.microsoft.com/office/drawing/2014/main" id="{C89EC812-8564-B247-AA0B-6A759F29D6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5855" y="3253399"/>
            <a:ext cx="2902445" cy="2902445"/>
          </a:xfrm>
          <a:prstGeom prst="rect">
            <a:avLst/>
          </a:prstGeom>
        </p:spPr>
      </p:pic>
      <p:grpSp>
        <p:nvGrpSpPr>
          <p:cNvPr id="20" name="Group 19">
            <a:extLst>
              <a:ext uri="{FF2B5EF4-FFF2-40B4-BE49-F238E27FC236}">
                <a16:creationId xmlns:a16="http://schemas.microsoft.com/office/drawing/2014/main" id="{31FF4269-DBF2-B443-BB5D-C21E10B40A96}"/>
              </a:ext>
            </a:extLst>
          </p:cNvPr>
          <p:cNvGrpSpPr/>
          <p:nvPr/>
        </p:nvGrpSpPr>
        <p:grpSpPr>
          <a:xfrm>
            <a:off x="1875092" y="3187468"/>
            <a:ext cx="2010743" cy="2142136"/>
            <a:chOff x="1875092" y="3187468"/>
            <a:chExt cx="2010743" cy="2142136"/>
          </a:xfrm>
        </p:grpSpPr>
        <p:sp>
          <p:nvSpPr>
            <p:cNvPr id="17" name="Circular Arrow 16">
              <a:extLst>
                <a:ext uri="{FF2B5EF4-FFF2-40B4-BE49-F238E27FC236}">
                  <a16:creationId xmlns:a16="http://schemas.microsoft.com/office/drawing/2014/main" id="{3BBBC40B-E8E6-5F4A-A878-D35D4FBD5474}"/>
                </a:ext>
              </a:extLst>
            </p:cNvPr>
            <p:cNvSpPr/>
            <p:nvPr/>
          </p:nvSpPr>
          <p:spPr>
            <a:xfrm>
              <a:off x="1972368" y="3649133"/>
              <a:ext cx="1913467" cy="168047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5C1382DA-98AA-FC43-A482-8ABFA32D3F42}"/>
                </a:ext>
              </a:extLst>
            </p:cNvPr>
            <p:cNvSpPr txBox="1"/>
            <p:nvPr/>
          </p:nvSpPr>
          <p:spPr>
            <a:xfrm>
              <a:off x="1875092" y="3187468"/>
              <a:ext cx="2010743" cy="461665"/>
            </a:xfrm>
            <a:prstGeom prst="rect">
              <a:avLst/>
            </a:prstGeom>
            <a:noFill/>
          </p:spPr>
          <p:txBody>
            <a:bodyPr wrap="none" rtlCol="0">
              <a:spAutoFit/>
            </a:bodyPr>
            <a:lstStyle/>
            <a:p>
              <a:r>
                <a:rPr lang="en-US" sz="2400">
                  <a:solidFill>
                    <a:srgbClr val="4C4C4F"/>
                  </a:solidFill>
                  <a:latin typeface="DIN Alternate" panose="020B0500000000000000" pitchFamily="34" charset="77"/>
                </a:rPr>
                <a:t>Visi Komputer</a:t>
              </a:r>
            </a:p>
          </p:txBody>
        </p:sp>
      </p:grpSp>
      <p:grpSp>
        <p:nvGrpSpPr>
          <p:cNvPr id="21" name="Group 20">
            <a:extLst>
              <a:ext uri="{FF2B5EF4-FFF2-40B4-BE49-F238E27FC236}">
                <a16:creationId xmlns:a16="http://schemas.microsoft.com/office/drawing/2014/main" id="{EE6AC94F-E055-AE45-A7FA-58A61F6886AD}"/>
              </a:ext>
            </a:extLst>
          </p:cNvPr>
          <p:cNvGrpSpPr/>
          <p:nvPr/>
        </p:nvGrpSpPr>
        <p:grpSpPr>
          <a:xfrm>
            <a:off x="5982657" y="2275556"/>
            <a:ext cx="2478820" cy="2195261"/>
            <a:chOff x="5982657" y="2275556"/>
            <a:chExt cx="2478820" cy="2195261"/>
          </a:xfrm>
        </p:grpSpPr>
        <p:sp>
          <p:nvSpPr>
            <p:cNvPr id="16" name="Circular Arrow 15">
              <a:extLst>
                <a:ext uri="{FF2B5EF4-FFF2-40B4-BE49-F238E27FC236}">
                  <a16:creationId xmlns:a16="http://schemas.microsoft.com/office/drawing/2014/main" id="{5F63214D-8513-FE42-A223-5E0AC8F6025D}"/>
                </a:ext>
              </a:extLst>
            </p:cNvPr>
            <p:cNvSpPr/>
            <p:nvPr/>
          </p:nvSpPr>
          <p:spPr>
            <a:xfrm>
              <a:off x="6265334" y="2790346"/>
              <a:ext cx="1913467" cy="1680471"/>
            </a:xfrm>
            <a:prstGeom prst="circular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A3307794-7F26-AC4D-B72D-21ED800E8AA2}"/>
                </a:ext>
              </a:extLst>
            </p:cNvPr>
            <p:cNvSpPr txBox="1"/>
            <p:nvPr/>
          </p:nvSpPr>
          <p:spPr>
            <a:xfrm>
              <a:off x="5982657" y="2275556"/>
              <a:ext cx="2478820" cy="461665"/>
            </a:xfrm>
            <a:prstGeom prst="rect">
              <a:avLst/>
            </a:prstGeom>
            <a:noFill/>
          </p:spPr>
          <p:txBody>
            <a:bodyPr wrap="none" rtlCol="0">
              <a:spAutoFit/>
            </a:bodyPr>
            <a:lstStyle/>
            <a:p>
              <a:r>
                <a:rPr lang="en-US" sz="2400">
                  <a:solidFill>
                    <a:srgbClr val="D35400"/>
                  </a:solidFill>
                  <a:latin typeface="DIN Alternate" panose="020B0500000000000000" pitchFamily="34" charset="77"/>
                </a:rPr>
                <a:t>Grafika Komputer</a:t>
              </a:r>
            </a:p>
          </p:txBody>
        </p:sp>
      </p:grpSp>
    </p:spTree>
    <p:extLst>
      <p:ext uri="{BB962C8B-B14F-4D97-AF65-F5344CB8AC3E}">
        <p14:creationId xmlns:p14="http://schemas.microsoft.com/office/powerpoint/2010/main" val="234780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3D3C-BA86-F346-9402-B940E499F1EE}"/>
              </a:ext>
            </a:extLst>
          </p:cNvPr>
          <p:cNvSpPr>
            <a:spLocks noGrp="1"/>
          </p:cNvSpPr>
          <p:nvPr>
            <p:ph type="title"/>
          </p:nvPr>
        </p:nvSpPr>
        <p:spPr/>
        <p:txBody>
          <a:bodyPr>
            <a:normAutofit/>
          </a:bodyPr>
          <a:lstStyle/>
          <a:p>
            <a:r>
              <a:rPr lang="en-US"/>
              <a:t>Pemrosesan Citra  	|  	Visi Komputer  		|  	Grafika Komputer</a:t>
            </a:r>
            <a:br>
              <a:rPr lang="en-US"/>
            </a:br>
            <a:r>
              <a:rPr lang="en-US" sz="1800">
                <a:solidFill>
                  <a:srgbClr val="969FA7"/>
                </a:solidFill>
              </a:rPr>
              <a:t>image processing  			     	computer vision 		    		 computer graphics </a:t>
            </a:r>
            <a:endParaRPr lang="en-US">
              <a:solidFill>
                <a:srgbClr val="969FA7"/>
              </a:solidFill>
            </a:endParaRPr>
          </a:p>
        </p:txBody>
      </p:sp>
      <p:sp>
        <p:nvSpPr>
          <p:cNvPr id="22" name="Rectangle 21">
            <a:extLst>
              <a:ext uri="{FF2B5EF4-FFF2-40B4-BE49-F238E27FC236}">
                <a16:creationId xmlns:a16="http://schemas.microsoft.com/office/drawing/2014/main" id="{3F31D4E0-8F94-7044-B1C1-EF13F0611127}"/>
              </a:ext>
            </a:extLst>
          </p:cNvPr>
          <p:cNvSpPr/>
          <p:nvPr/>
        </p:nvSpPr>
        <p:spPr>
          <a:xfrm>
            <a:off x="8986142" y="3429000"/>
            <a:ext cx="2624666" cy="13462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a:t>Geometri </a:t>
            </a:r>
            <a:br>
              <a:rPr lang="en-US" sz="2800"/>
            </a:br>
            <a:r>
              <a:rPr lang="en-US" sz="2800"/>
              <a:t>(3-Dimensi)</a:t>
            </a:r>
          </a:p>
        </p:txBody>
      </p:sp>
      <p:cxnSp>
        <p:nvCxnSpPr>
          <p:cNvPr id="7" name="Straight Arrow Connector 6">
            <a:extLst>
              <a:ext uri="{FF2B5EF4-FFF2-40B4-BE49-F238E27FC236}">
                <a16:creationId xmlns:a16="http://schemas.microsoft.com/office/drawing/2014/main" id="{F9184803-EF7A-454C-B925-5C3686A4493E}"/>
              </a:ext>
            </a:extLst>
          </p:cNvPr>
          <p:cNvCxnSpPr>
            <a:cxnSpLocks/>
          </p:cNvCxnSpPr>
          <p:nvPr/>
        </p:nvCxnSpPr>
        <p:spPr>
          <a:xfrm>
            <a:off x="5667208" y="3860800"/>
            <a:ext cx="3318934" cy="0"/>
          </a:xfrm>
          <a:prstGeom prst="straightConnector1">
            <a:avLst/>
          </a:prstGeom>
          <a:ln w="50800">
            <a:solidFill>
              <a:srgbClr val="465358"/>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FD5D0A7-0489-704C-B1F6-AE8E2EB8D7CD}"/>
              </a:ext>
            </a:extLst>
          </p:cNvPr>
          <p:cNvCxnSpPr/>
          <p:nvPr/>
        </p:nvCxnSpPr>
        <p:spPr>
          <a:xfrm flipH="1">
            <a:off x="5667208" y="4385733"/>
            <a:ext cx="3318934" cy="0"/>
          </a:xfrm>
          <a:prstGeom prst="straightConnector1">
            <a:avLst/>
          </a:prstGeom>
          <a:ln w="50800">
            <a:solidFill>
              <a:srgbClr val="D354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FCEABE5-8CCA-5542-88C0-BA493C4D3BD9}"/>
              </a:ext>
            </a:extLst>
          </p:cNvPr>
          <p:cNvSpPr/>
          <p:nvPr/>
        </p:nvSpPr>
        <p:spPr>
          <a:xfrm>
            <a:off x="3042542" y="3429000"/>
            <a:ext cx="2624666" cy="1346200"/>
          </a:xfrm>
          <a:prstGeom prst="rect">
            <a:avLst/>
          </a:prstGeom>
          <a:ln w="57150">
            <a:solidFill>
              <a:srgbClr val="465358"/>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a:t>Citra </a:t>
            </a:r>
            <a:br>
              <a:rPr lang="en-US" sz="2800"/>
            </a:br>
            <a:r>
              <a:rPr lang="en-US" sz="2800"/>
              <a:t>(2-Dimensi)</a:t>
            </a:r>
          </a:p>
        </p:txBody>
      </p:sp>
      <p:sp>
        <p:nvSpPr>
          <p:cNvPr id="11" name="TextBox 10">
            <a:extLst>
              <a:ext uri="{FF2B5EF4-FFF2-40B4-BE49-F238E27FC236}">
                <a16:creationId xmlns:a16="http://schemas.microsoft.com/office/drawing/2014/main" id="{E831D824-BBC8-A442-8A0B-86821C91A43B}"/>
              </a:ext>
            </a:extLst>
          </p:cNvPr>
          <p:cNvSpPr txBox="1"/>
          <p:nvPr/>
        </p:nvSpPr>
        <p:spPr>
          <a:xfrm>
            <a:off x="6548545" y="3429000"/>
            <a:ext cx="1556260" cy="369332"/>
          </a:xfrm>
          <a:prstGeom prst="rect">
            <a:avLst/>
          </a:prstGeom>
          <a:noFill/>
          <a:ln>
            <a:noFill/>
          </a:ln>
        </p:spPr>
        <p:txBody>
          <a:bodyPr wrap="none" rtlCol="0">
            <a:spAutoFit/>
          </a:bodyPr>
          <a:lstStyle/>
          <a:p>
            <a:r>
              <a:rPr lang="en-US">
                <a:solidFill>
                  <a:srgbClr val="465358"/>
                </a:solidFill>
                <a:latin typeface="DIN Alternate" panose="020B0500000000000000" pitchFamily="34" charset="77"/>
              </a:rPr>
              <a:t>Visi Komputer</a:t>
            </a:r>
          </a:p>
        </p:txBody>
      </p:sp>
      <p:sp>
        <p:nvSpPr>
          <p:cNvPr id="23" name="TextBox 22">
            <a:extLst>
              <a:ext uri="{FF2B5EF4-FFF2-40B4-BE49-F238E27FC236}">
                <a16:creationId xmlns:a16="http://schemas.microsoft.com/office/drawing/2014/main" id="{41B5B295-0858-BD46-BA23-018B6AC09DE8}"/>
              </a:ext>
            </a:extLst>
          </p:cNvPr>
          <p:cNvSpPr txBox="1"/>
          <p:nvPr/>
        </p:nvSpPr>
        <p:spPr>
          <a:xfrm>
            <a:off x="6373016" y="4508560"/>
            <a:ext cx="1907317" cy="369332"/>
          </a:xfrm>
          <a:prstGeom prst="rect">
            <a:avLst/>
          </a:prstGeom>
          <a:noFill/>
        </p:spPr>
        <p:txBody>
          <a:bodyPr wrap="none" rtlCol="0">
            <a:spAutoFit/>
          </a:bodyPr>
          <a:lstStyle/>
          <a:p>
            <a:pPr algn="ctr"/>
            <a:r>
              <a:rPr lang="en-US">
                <a:solidFill>
                  <a:srgbClr val="D35400"/>
                </a:solidFill>
                <a:latin typeface="DIN Alternate" panose="020B0500000000000000" pitchFamily="34" charset="77"/>
              </a:rPr>
              <a:t>Grafika Komputer</a:t>
            </a:r>
          </a:p>
        </p:txBody>
      </p:sp>
      <p:cxnSp>
        <p:nvCxnSpPr>
          <p:cNvPr id="27" name="Straight Arrow Connector 26">
            <a:extLst>
              <a:ext uri="{FF2B5EF4-FFF2-40B4-BE49-F238E27FC236}">
                <a16:creationId xmlns:a16="http://schemas.microsoft.com/office/drawing/2014/main" id="{3F92E1B0-D744-6545-B42A-FD5DD385B3A9}"/>
              </a:ext>
            </a:extLst>
          </p:cNvPr>
          <p:cNvCxnSpPr>
            <a:cxnSpLocks/>
          </p:cNvCxnSpPr>
          <p:nvPr/>
        </p:nvCxnSpPr>
        <p:spPr>
          <a:xfrm flipH="1">
            <a:off x="1891620" y="4385733"/>
            <a:ext cx="1150922" cy="0"/>
          </a:xfrm>
          <a:prstGeom prst="straightConnector1">
            <a:avLst/>
          </a:prstGeom>
          <a:ln w="50800">
            <a:solidFill>
              <a:srgbClr val="465358"/>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3F376C9-9DBF-5144-A2E2-8C8FCDAF595F}"/>
              </a:ext>
            </a:extLst>
          </p:cNvPr>
          <p:cNvCxnSpPr>
            <a:cxnSpLocks/>
          </p:cNvCxnSpPr>
          <p:nvPr/>
        </p:nvCxnSpPr>
        <p:spPr>
          <a:xfrm flipV="1">
            <a:off x="1891618" y="3907365"/>
            <a:ext cx="1150922" cy="1"/>
          </a:xfrm>
          <a:prstGeom prst="straightConnector1">
            <a:avLst/>
          </a:prstGeom>
          <a:ln w="50800">
            <a:solidFill>
              <a:srgbClr val="46535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B7EDD98-9064-AE45-B72F-2CBC6D1A6FC9}"/>
              </a:ext>
            </a:extLst>
          </p:cNvPr>
          <p:cNvCxnSpPr>
            <a:cxnSpLocks/>
          </p:cNvCxnSpPr>
          <p:nvPr/>
        </p:nvCxnSpPr>
        <p:spPr>
          <a:xfrm flipH="1" flipV="1">
            <a:off x="1891616" y="3907365"/>
            <a:ext cx="4" cy="478369"/>
          </a:xfrm>
          <a:prstGeom prst="straightConnector1">
            <a:avLst/>
          </a:prstGeom>
          <a:ln w="50800">
            <a:solidFill>
              <a:srgbClr val="465358"/>
            </a:solidFill>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4C80292-1468-F94C-BB73-3A8DC1C871D6}"/>
              </a:ext>
            </a:extLst>
          </p:cNvPr>
          <p:cNvSpPr txBox="1"/>
          <p:nvPr/>
        </p:nvSpPr>
        <p:spPr>
          <a:xfrm>
            <a:off x="935908" y="3434265"/>
            <a:ext cx="1911421" cy="369332"/>
          </a:xfrm>
          <a:prstGeom prst="rect">
            <a:avLst/>
          </a:prstGeom>
          <a:noFill/>
        </p:spPr>
        <p:txBody>
          <a:bodyPr wrap="none" rtlCol="0">
            <a:spAutoFit/>
          </a:bodyPr>
          <a:lstStyle/>
          <a:p>
            <a:pPr algn="ctr"/>
            <a:r>
              <a:rPr lang="en-US">
                <a:solidFill>
                  <a:srgbClr val="465358"/>
                </a:solidFill>
                <a:latin typeface="DIN Alternate" panose="020B0500000000000000" pitchFamily="34" charset="77"/>
              </a:rPr>
              <a:t>Pemrosesan Citra</a:t>
            </a:r>
          </a:p>
        </p:txBody>
      </p:sp>
    </p:spTree>
    <p:extLst>
      <p:ext uri="{BB962C8B-B14F-4D97-AF65-F5344CB8AC3E}">
        <p14:creationId xmlns:p14="http://schemas.microsoft.com/office/powerpoint/2010/main" val="77807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3D3C-BA86-F346-9402-B940E499F1EE}"/>
              </a:ext>
            </a:extLst>
          </p:cNvPr>
          <p:cNvSpPr>
            <a:spLocks noGrp="1"/>
          </p:cNvSpPr>
          <p:nvPr>
            <p:ph type="title"/>
          </p:nvPr>
        </p:nvSpPr>
        <p:spPr/>
        <p:txBody>
          <a:bodyPr>
            <a:normAutofit/>
          </a:bodyPr>
          <a:lstStyle/>
          <a:p>
            <a:r>
              <a:rPr lang="en-US"/>
              <a:t>Grafika Komputer  ( 3D </a:t>
            </a:r>
            <a:r>
              <a:rPr lang="en-US">
                <a:sym typeface="Wingdings" pitchFamily="2" charset="2"/>
              </a:rPr>
              <a:t></a:t>
            </a:r>
            <a:r>
              <a:rPr lang="en-US"/>
              <a:t> 2D )</a:t>
            </a:r>
            <a:br>
              <a:rPr lang="en-US"/>
            </a:br>
            <a:r>
              <a:rPr lang="en-US" sz="1800">
                <a:solidFill>
                  <a:srgbClr val="969FA7"/>
                </a:solidFill>
              </a:rPr>
              <a:t>computer graphics </a:t>
            </a:r>
            <a:endParaRPr lang="en-US">
              <a:solidFill>
                <a:srgbClr val="969FA7"/>
              </a:solidFill>
            </a:endParaRPr>
          </a:p>
        </p:txBody>
      </p:sp>
      <p:pic>
        <p:nvPicPr>
          <p:cNvPr id="14" name="Picture 10" descr="wireframe">
            <a:extLst>
              <a:ext uri="{FF2B5EF4-FFF2-40B4-BE49-F238E27FC236}">
                <a16:creationId xmlns:a16="http://schemas.microsoft.com/office/drawing/2014/main" id="{635BA19D-790C-4144-AA70-954A7418B2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22614" y="2537657"/>
            <a:ext cx="2702770" cy="1869180"/>
          </a:xfrm>
          <a:prstGeom prst="rect">
            <a:avLst/>
          </a:prstGeom>
          <a:noFill/>
          <a:ln w="57150">
            <a:solidFill>
              <a:srgbClr val="4C4C4F"/>
            </a:solidFill>
            <a:miter lim="800000"/>
            <a:headEnd/>
            <a:tailEnd/>
          </a:ln>
          <a:extLst>
            <a:ext uri="{909E8E84-426E-40DD-AFC4-6F175D3DCCD1}">
              <a14:hiddenFill xmlns:a14="http://schemas.microsoft.com/office/drawing/2010/main">
                <a:solidFill>
                  <a:srgbClr val="FFFFFF"/>
                </a:solidFill>
              </a14:hiddenFill>
            </a:ext>
          </a:extLst>
        </p:spPr>
      </p:pic>
      <p:sp>
        <p:nvSpPr>
          <p:cNvPr id="15" name="Text Box 24">
            <a:extLst>
              <a:ext uri="{FF2B5EF4-FFF2-40B4-BE49-F238E27FC236}">
                <a16:creationId xmlns:a16="http://schemas.microsoft.com/office/drawing/2014/main" id="{D686804A-F6ED-F74B-8092-F8DA70B74D57}"/>
              </a:ext>
            </a:extLst>
          </p:cNvPr>
          <p:cNvSpPr txBox="1">
            <a:spLocks noChangeArrowheads="1"/>
          </p:cNvSpPr>
          <p:nvPr/>
        </p:nvSpPr>
        <p:spPr bwMode="auto">
          <a:xfrm>
            <a:off x="2646047" y="2039884"/>
            <a:ext cx="1790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a:r>
              <a:rPr lang="en-US">
                <a:latin typeface="DIN Alternate" panose="020B0500000000000000" pitchFamily="34" charset="77"/>
              </a:rPr>
              <a:t>Geometri 3D</a:t>
            </a:r>
          </a:p>
        </p:txBody>
      </p:sp>
      <p:grpSp>
        <p:nvGrpSpPr>
          <p:cNvPr id="31" name="Group 44">
            <a:extLst>
              <a:ext uri="{FF2B5EF4-FFF2-40B4-BE49-F238E27FC236}">
                <a16:creationId xmlns:a16="http://schemas.microsoft.com/office/drawing/2014/main" id="{B75776F3-61D6-D646-B35F-A867A5D856D3}"/>
              </a:ext>
            </a:extLst>
          </p:cNvPr>
          <p:cNvGrpSpPr>
            <a:grpSpLocks/>
          </p:cNvGrpSpPr>
          <p:nvPr/>
        </p:nvGrpSpPr>
        <p:grpSpPr bwMode="auto">
          <a:xfrm>
            <a:off x="1505351" y="3828085"/>
            <a:ext cx="7239761" cy="2830189"/>
            <a:chOff x="96" y="1997"/>
            <a:chExt cx="5927" cy="2317"/>
          </a:xfrm>
        </p:grpSpPr>
        <p:pic>
          <p:nvPicPr>
            <p:cNvPr id="32" name="Picture 17" descr="MCj02909300000[1]">
              <a:extLst>
                <a:ext uri="{FF2B5EF4-FFF2-40B4-BE49-F238E27FC236}">
                  <a16:creationId xmlns:a16="http://schemas.microsoft.com/office/drawing/2014/main" id="{E8969803-5677-CB4F-9F44-5DB7DBFE521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1" y="2832"/>
              <a:ext cx="287"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9" descr="tex2html_wrap_inline476">
              <a:extLst>
                <a:ext uri="{FF2B5EF4-FFF2-40B4-BE49-F238E27FC236}">
                  <a16:creationId xmlns:a16="http://schemas.microsoft.com/office/drawing/2014/main" id="{FB303546-EDA6-0444-AC81-361187F6BE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8" y="3038"/>
              <a:ext cx="1344"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25">
              <a:extLst>
                <a:ext uri="{FF2B5EF4-FFF2-40B4-BE49-F238E27FC236}">
                  <a16:creationId xmlns:a16="http://schemas.microsoft.com/office/drawing/2014/main" id="{E68A73EB-F4A6-8847-8A7F-6BEEF345E37A}"/>
                </a:ext>
              </a:extLst>
            </p:cNvPr>
            <p:cNvSpPr txBox="1">
              <a:spLocks noChangeArrowheads="1"/>
            </p:cNvSpPr>
            <p:nvPr/>
          </p:nvSpPr>
          <p:spPr bwMode="auto">
            <a:xfrm>
              <a:off x="96" y="3936"/>
              <a:ext cx="785"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atin typeface="DIN Alternate" panose="020B0500000000000000" pitchFamily="34" charset="77"/>
                </a:rPr>
                <a:t>Fisika</a:t>
              </a:r>
            </a:p>
          </p:txBody>
        </p:sp>
        <p:sp>
          <p:nvSpPr>
            <p:cNvPr id="35" name="Rectangle 29">
              <a:extLst>
                <a:ext uri="{FF2B5EF4-FFF2-40B4-BE49-F238E27FC236}">
                  <a16:creationId xmlns:a16="http://schemas.microsoft.com/office/drawing/2014/main" id="{F58EBB49-980A-A543-BFAC-677E183897AE}"/>
                </a:ext>
              </a:extLst>
            </p:cNvPr>
            <p:cNvSpPr>
              <a:spLocks noChangeArrowheads="1"/>
            </p:cNvSpPr>
            <p:nvPr/>
          </p:nvSpPr>
          <p:spPr bwMode="auto">
            <a:xfrm>
              <a:off x="192" y="2736"/>
              <a:ext cx="2208" cy="1200"/>
            </a:xfrm>
            <a:prstGeom prst="rect">
              <a:avLst/>
            </a:prstGeom>
            <a:noFill/>
            <a:ln w="57150">
              <a:solidFill>
                <a:srgbClr val="4C4C4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p>
          </p:txBody>
        </p:sp>
        <p:sp>
          <p:nvSpPr>
            <p:cNvPr id="36" name="Oval 34">
              <a:extLst>
                <a:ext uri="{FF2B5EF4-FFF2-40B4-BE49-F238E27FC236}">
                  <a16:creationId xmlns:a16="http://schemas.microsoft.com/office/drawing/2014/main" id="{C1C6AE69-A89B-5549-9D7B-3CFDA9CE2975}"/>
                </a:ext>
              </a:extLst>
            </p:cNvPr>
            <p:cNvSpPr>
              <a:spLocks noChangeArrowheads="1"/>
            </p:cNvSpPr>
            <p:nvPr/>
          </p:nvSpPr>
          <p:spPr bwMode="auto">
            <a:xfrm>
              <a:off x="3168" y="2976"/>
              <a:ext cx="1920" cy="864"/>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sz="4000">
                  <a:solidFill>
                    <a:schemeClr val="bg1"/>
                  </a:solidFill>
                  <a:latin typeface="DIN Alternate" panose="020B0500000000000000" pitchFamily="34" charset="77"/>
                </a:rPr>
                <a:t>Simulasi</a:t>
              </a:r>
            </a:p>
          </p:txBody>
        </p:sp>
        <p:sp>
          <p:nvSpPr>
            <p:cNvPr id="37" name="Line 36">
              <a:extLst>
                <a:ext uri="{FF2B5EF4-FFF2-40B4-BE49-F238E27FC236}">
                  <a16:creationId xmlns:a16="http://schemas.microsoft.com/office/drawing/2014/main" id="{275308CE-1ADB-C24C-9AE4-087F96461EE6}"/>
                </a:ext>
              </a:extLst>
            </p:cNvPr>
            <p:cNvSpPr>
              <a:spLocks noChangeShapeType="1"/>
            </p:cNvSpPr>
            <p:nvPr/>
          </p:nvSpPr>
          <p:spPr bwMode="auto">
            <a:xfrm flipV="1">
              <a:off x="2496" y="3408"/>
              <a:ext cx="624" cy="0"/>
            </a:xfrm>
            <a:prstGeom prst="line">
              <a:avLst/>
            </a:prstGeom>
            <a:noFill/>
            <a:ln w="57150">
              <a:solidFill>
                <a:srgbClr val="D35400"/>
              </a:solidFill>
              <a:prstDash val="solid"/>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38">
              <a:extLst>
                <a:ext uri="{FF2B5EF4-FFF2-40B4-BE49-F238E27FC236}">
                  <a16:creationId xmlns:a16="http://schemas.microsoft.com/office/drawing/2014/main" id="{1C7BAE75-13C9-E04F-8095-C28C5B04FD9D}"/>
                </a:ext>
              </a:extLst>
            </p:cNvPr>
            <p:cNvSpPr>
              <a:spLocks noChangeShapeType="1"/>
            </p:cNvSpPr>
            <p:nvPr/>
          </p:nvSpPr>
          <p:spPr bwMode="auto">
            <a:xfrm>
              <a:off x="2566" y="1997"/>
              <a:ext cx="768" cy="1075"/>
            </a:xfrm>
            <a:prstGeom prst="line">
              <a:avLst/>
            </a:prstGeom>
            <a:noFill/>
            <a:ln w="57150">
              <a:solidFill>
                <a:srgbClr val="D35400"/>
              </a:solidFill>
              <a:prstDash val="solid"/>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Text Box 40">
              <a:extLst>
                <a:ext uri="{FF2B5EF4-FFF2-40B4-BE49-F238E27FC236}">
                  <a16:creationId xmlns:a16="http://schemas.microsoft.com/office/drawing/2014/main" id="{3420561C-BFCC-604E-8C9A-2A8352702F3F}"/>
                </a:ext>
              </a:extLst>
            </p:cNvPr>
            <p:cNvSpPr txBox="1">
              <a:spLocks noChangeArrowheads="1"/>
            </p:cNvSpPr>
            <p:nvPr/>
          </p:nvSpPr>
          <p:spPr bwMode="auto">
            <a:xfrm>
              <a:off x="4953" y="2790"/>
              <a:ext cx="107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dirty="0">
                  <a:solidFill>
                    <a:srgbClr val="D35400"/>
                  </a:solidFill>
                  <a:latin typeface="DIN Alternate" panose="020B0500000000000000" pitchFamily="34" charset="77"/>
                </a:rPr>
                <a:t>Proyeksi</a:t>
              </a:r>
            </a:p>
          </p:txBody>
        </p:sp>
        <p:sp>
          <p:nvSpPr>
            <p:cNvPr id="42" name="Line 36">
              <a:extLst>
                <a:ext uri="{FF2B5EF4-FFF2-40B4-BE49-F238E27FC236}">
                  <a16:creationId xmlns:a16="http://schemas.microsoft.com/office/drawing/2014/main" id="{163FDE20-20A7-784B-AD1A-B761CCE5E683}"/>
                </a:ext>
              </a:extLst>
            </p:cNvPr>
            <p:cNvSpPr>
              <a:spLocks noChangeShapeType="1"/>
            </p:cNvSpPr>
            <p:nvPr/>
          </p:nvSpPr>
          <p:spPr bwMode="auto">
            <a:xfrm flipV="1">
              <a:off x="4727" y="2400"/>
              <a:ext cx="410" cy="567"/>
            </a:xfrm>
            <a:prstGeom prst="line">
              <a:avLst/>
            </a:prstGeom>
            <a:noFill/>
            <a:ln w="57150">
              <a:solidFill>
                <a:srgbClr val="D35400"/>
              </a:solidFill>
              <a:prstDash val="solid"/>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43" name="Picture 11" descr="rendered_mirror">
            <a:extLst>
              <a:ext uri="{FF2B5EF4-FFF2-40B4-BE49-F238E27FC236}">
                <a16:creationId xmlns:a16="http://schemas.microsoft.com/office/drawing/2014/main" id="{410AA65E-8917-0C4B-B2DC-ED5354C5EA3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66618" y="2191543"/>
            <a:ext cx="3867150" cy="2474913"/>
          </a:xfrm>
          <a:prstGeom prst="rect">
            <a:avLst/>
          </a:prstGeom>
          <a:noFill/>
          <a:ln w="57150">
            <a:solidFill>
              <a:srgbClr val="4C4C4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811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6"/>
            <a:ext cx="3409783" cy="1013800"/>
          </a:xfrm>
        </p:spPr>
        <p:txBody>
          <a:bodyPr>
            <a:normAutofit/>
          </a:bodyPr>
          <a:lstStyle/>
          <a:p>
            <a:r>
              <a:rPr lang="en-US" dirty="0"/>
              <a:t>Sejarah </a:t>
            </a:r>
            <a:br>
              <a:rPr lang="en-US" dirty="0"/>
            </a:br>
            <a:r>
              <a:rPr lang="en-US" dirty="0"/>
              <a:t>Grafika Komputer</a:t>
            </a:r>
          </a:p>
        </p:txBody>
      </p:sp>
      <p:sp>
        <p:nvSpPr>
          <p:cNvPr id="3" name="Content Placeholder 2"/>
          <p:cNvSpPr>
            <a:spLocks noGrp="1"/>
          </p:cNvSpPr>
          <p:nvPr>
            <p:ph idx="1"/>
          </p:nvPr>
        </p:nvSpPr>
        <p:spPr>
          <a:xfrm>
            <a:off x="601255" y="1964168"/>
            <a:ext cx="3409782" cy="4036582"/>
          </a:xfrm>
        </p:spPr>
        <p:txBody>
          <a:bodyPr>
            <a:normAutofit/>
          </a:bodyPr>
          <a:lstStyle/>
          <a:p>
            <a:pPr marL="0" indent="0">
              <a:buNone/>
            </a:pPr>
            <a:r>
              <a:rPr lang="en-US">
                <a:solidFill>
                  <a:schemeClr val="bg1"/>
                </a:solidFill>
              </a:rPr>
              <a:t>Dalam perkembangannya, grafika komputer melalui beberapa babak:</a:t>
            </a:r>
          </a:p>
          <a:p>
            <a:pPr marL="342900" indent="-342900">
              <a:buFont typeface="+mj-lt"/>
              <a:buAutoNum type="arabicPeriod"/>
            </a:pPr>
            <a:r>
              <a:rPr lang="en-US">
                <a:solidFill>
                  <a:schemeClr val="bg1"/>
                </a:solidFill>
              </a:rPr>
              <a:t>Pixel Pioneers</a:t>
            </a:r>
          </a:p>
          <a:p>
            <a:pPr marL="342900" indent="-342900">
              <a:buFont typeface="+mj-lt"/>
              <a:buAutoNum type="arabicPeriod"/>
            </a:pPr>
            <a:r>
              <a:rPr lang="en-US">
                <a:solidFill>
                  <a:schemeClr val="bg1"/>
                </a:solidFill>
              </a:rPr>
              <a:t>Sprite Supreme</a:t>
            </a:r>
          </a:p>
          <a:p>
            <a:pPr marL="342900" indent="-342900">
              <a:buFont typeface="+mj-lt"/>
              <a:buAutoNum type="arabicPeriod"/>
            </a:pPr>
            <a:r>
              <a:rPr lang="en-US">
                <a:solidFill>
                  <a:schemeClr val="bg1"/>
                </a:solidFill>
              </a:rPr>
              <a:t>Polygon Realm</a:t>
            </a:r>
          </a:p>
          <a:p>
            <a:pPr marL="342900" indent="-342900">
              <a:buFont typeface="+mj-lt"/>
              <a:buAutoNum type="arabicPeriod"/>
            </a:pPr>
            <a:r>
              <a:rPr lang="en-US">
                <a:solidFill>
                  <a:schemeClr val="bg1"/>
                </a:solidFill>
              </a:rPr>
              <a:t>Voodoo Bloom</a:t>
            </a:r>
          </a:p>
          <a:p>
            <a:pPr marL="342900" indent="-342900">
              <a:buFont typeface="+mj-lt"/>
              <a:buAutoNum type="arabicPeriod"/>
            </a:pPr>
            <a:r>
              <a:rPr lang="en-US">
                <a:solidFill>
                  <a:schemeClr val="bg1"/>
                </a:solidFill>
              </a:rPr>
              <a:t>Future Crisis</a:t>
            </a:r>
          </a:p>
          <a:p>
            <a:pPr marL="342900" indent="-342900">
              <a:buFont typeface="+mj-lt"/>
              <a:buAutoNum type="arabicPeriod"/>
            </a:pPr>
            <a:endParaRPr lang="en-US">
              <a:solidFill>
                <a:schemeClr val="bg1"/>
              </a:solidFill>
            </a:endParaRPr>
          </a:p>
        </p:txBody>
      </p:sp>
      <p:pic>
        <p:nvPicPr>
          <p:cNvPr id="4" name="Picture 3" descr="Screenshot of PONG from the Atari Arcade Hits #1 software title released Hasbro Interactive - a conversion of the original 1972 Atari Pong">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2866" y="1111641"/>
            <a:ext cx="6207130" cy="4655348"/>
          </a:xfrm>
          <a:prstGeom prst="rect">
            <a:avLst/>
          </a:prstGeom>
        </p:spPr>
      </p:pic>
      <p:sp>
        <p:nvSpPr>
          <p:cNvPr id="1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6C50E730-A7A7-E54E-BC6B-FC6D449672B8}"/>
              </a:ext>
            </a:extLst>
          </p:cNvPr>
          <p:cNvSpPr>
            <a:spLocks noGrp="1"/>
          </p:cNvSpPr>
          <p:nvPr>
            <p:ph type="sldNum" sz="quarter" idx="12"/>
          </p:nvPr>
        </p:nvSpPr>
        <p:spPr/>
        <p:txBody>
          <a:bodyPr/>
          <a:lstStyle/>
          <a:p>
            <a:fld id="{D57F1E4F-1CFF-5643-939E-217C01CDF565}" type="slidenum">
              <a:rPr lang="en-US" dirty="0"/>
              <a:pPr/>
              <a:t>15</a:t>
            </a:fld>
            <a:endParaRPr lang="en-US" dirty="0"/>
          </a:p>
        </p:txBody>
      </p:sp>
    </p:spTree>
    <p:extLst>
      <p:ext uri="{BB962C8B-B14F-4D97-AF65-F5344CB8AC3E}">
        <p14:creationId xmlns:p14="http://schemas.microsoft.com/office/powerpoint/2010/main" val="312197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969FA7"/>
                </a:solidFill>
              </a:rPr>
              <a:t>IF184502</a:t>
            </a:r>
            <a:br>
              <a:rPr lang="en-US" sz="3200">
                <a:solidFill>
                  <a:srgbClr val="FFFFFF"/>
                </a:solidFill>
              </a:rPr>
            </a:br>
            <a:r>
              <a:rPr lang="en-US" sz="3200">
                <a:solidFill>
                  <a:srgbClr val="FFFFFF"/>
                </a:solidFill>
              </a:rPr>
              <a:t>Grafika komputer</a:t>
            </a:r>
            <a:br>
              <a:rPr lang="en-US" sz="3200">
                <a:solidFill>
                  <a:srgbClr val="FFFFFF"/>
                </a:solidFill>
              </a:rPr>
            </a:br>
            <a:r>
              <a:rPr lang="en-US" sz="2400">
                <a:solidFill>
                  <a:srgbClr val="969FA7"/>
                </a:solidFill>
              </a:rPr>
              <a:t>Computer Graphics</a:t>
            </a:r>
            <a:endParaRPr lang="en-US" sz="3200">
              <a:solidFill>
                <a:srgbClr val="FFFFFF"/>
              </a:solidFill>
            </a:endParaRPr>
          </a:p>
        </p:txBody>
      </p:sp>
      <p:sp>
        <p:nvSpPr>
          <p:cNvPr id="3" name="Content Placeholder 2"/>
          <p:cNvSpPr>
            <a:spLocks noGrp="1"/>
          </p:cNvSpPr>
          <p:nvPr>
            <p:ph type="body" idx="1"/>
          </p:nvPr>
        </p:nvSpPr>
        <p:spPr>
          <a:xfrm>
            <a:off x="5155905" y="1113764"/>
            <a:ext cx="6108179" cy="4624327"/>
          </a:xfrm>
        </p:spPr>
        <p:txBody>
          <a:bodyPr anchor="ctr">
            <a:normAutofit/>
          </a:bodyPr>
          <a:lstStyle/>
          <a:p>
            <a:r>
              <a:rPr lang="en-US" dirty="0"/>
              <a:t>Kelas: B, C, D</a:t>
            </a:r>
          </a:p>
          <a:p>
            <a:r>
              <a:rPr lang="en-US" dirty="0"/>
              <a:t>Dosen: Hadziq Fabroyir, Ph.D. (</a:t>
            </a:r>
            <a:r>
              <a:rPr lang="en-US" dirty="0">
                <a:hlinkClick r:id="rId2"/>
              </a:rPr>
              <a:t>hadziq@if.its.ac.id</a:t>
            </a:r>
            <a:r>
              <a:rPr lang="en-US" dirty="0"/>
              <a:t>)</a:t>
            </a:r>
          </a:p>
          <a:p>
            <a:pPr marL="666900" lvl="1" indent="-342900">
              <a:buFont typeface="+mj-lt"/>
              <a:buAutoNum type="alphaUcPeriod" startAt="2"/>
            </a:pPr>
            <a:r>
              <a:rPr lang="en-US" dirty="0"/>
              <a:t>Selasa 	</a:t>
            </a:r>
            <a:r>
              <a:rPr lang="en-US" dirty="0">
                <a:solidFill>
                  <a:srgbClr val="D35400"/>
                </a:solidFill>
              </a:rPr>
              <a:t>07.30 – 10.00 	</a:t>
            </a:r>
            <a:r>
              <a:rPr lang="en-US" dirty="0"/>
              <a:t>di IF-107b</a:t>
            </a:r>
          </a:p>
          <a:p>
            <a:pPr marL="666900" lvl="1" indent="-342900">
              <a:buFont typeface="+mj-lt"/>
              <a:buAutoNum type="alphaUcPeriod" startAt="2"/>
            </a:pPr>
            <a:r>
              <a:rPr lang="en-US" dirty="0"/>
              <a:t>Kamis	</a:t>
            </a:r>
            <a:r>
              <a:rPr lang="en-US" dirty="0">
                <a:solidFill>
                  <a:srgbClr val="D35400"/>
                </a:solidFill>
              </a:rPr>
              <a:t>07.30 – 10.00 	</a:t>
            </a:r>
            <a:r>
              <a:rPr lang="en-US" dirty="0"/>
              <a:t>di IF-107a</a:t>
            </a:r>
          </a:p>
          <a:p>
            <a:pPr marL="666900" lvl="1" indent="-342900">
              <a:buFont typeface="+mj-lt"/>
              <a:buAutoNum type="alphaUcPeriod" startAt="2"/>
            </a:pPr>
            <a:r>
              <a:rPr lang="en-US" dirty="0"/>
              <a:t>Jumat	</a:t>
            </a:r>
            <a:r>
              <a:rPr lang="en-US" dirty="0">
                <a:solidFill>
                  <a:srgbClr val="D35400"/>
                </a:solidFill>
              </a:rPr>
              <a:t>08.00 – 10.30 	</a:t>
            </a:r>
            <a:r>
              <a:rPr lang="en-US" dirty="0"/>
              <a:t>di IF-107b</a:t>
            </a:r>
          </a:p>
          <a:p>
            <a:r>
              <a:rPr lang="en-US" dirty="0"/>
              <a:t>Penilaian:</a:t>
            </a:r>
          </a:p>
          <a:p>
            <a:pPr lvl="1"/>
            <a:r>
              <a:rPr lang="en-US" dirty="0"/>
              <a:t>Tugas Individu 			</a:t>
            </a:r>
            <a:r>
              <a:rPr lang="en-US" dirty="0">
                <a:solidFill>
                  <a:srgbClr val="D35400"/>
                </a:solidFill>
              </a:rPr>
              <a:t>50%</a:t>
            </a:r>
          </a:p>
          <a:p>
            <a:pPr lvl="1"/>
            <a:r>
              <a:rPr lang="en-US" i="1" dirty="0">
                <a:solidFill>
                  <a:srgbClr val="4C4C4F"/>
                </a:solidFill>
              </a:rPr>
              <a:t>Theoritical Quiz</a:t>
            </a:r>
            <a:r>
              <a:rPr lang="en-US" dirty="0">
                <a:solidFill>
                  <a:srgbClr val="D35400"/>
                </a:solidFill>
              </a:rPr>
              <a:t>			10%</a:t>
            </a:r>
          </a:p>
          <a:p>
            <a:pPr lvl="1"/>
            <a:r>
              <a:rPr lang="en-US" dirty="0">
                <a:solidFill>
                  <a:srgbClr val="4C4C4F"/>
                </a:solidFill>
              </a:rPr>
              <a:t>Presentasi Kelompok 		</a:t>
            </a:r>
            <a:r>
              <a:rPr lang="en-US" dirty="0">
                <a:solidFill>
                  <a:srgbClr val="D35400"/>
                </a:solidFill>
              </a:rPr>
              <a:t>15%</a:t>
            </a:r>
            <a:endParaRPr lang="en-US" dirty="0">
              <a:solidFill>
                <a:srgbClr val="4C4C4F"/>
              </a:solidFill>
            </a:endParaRPr>
          </a:p>
          <a:p>
            <a:pPr lvl="1"/>
            <a:r>
              <a:rPr lang="en-US" i="1" dirty="0"/>
              <a:t>Final Project</a:t>
            </a:r>
            <a:r>
              <a:rPr lang="en-US" dirty="0"/>
              <a:t> 				</a:t>
            </a:r>
            <a:r>
              <a:rPr lang="en-US" dirty="0">
                <a:solidFill>
                  <a:srgbClr val="D35400"/>
                </a:solidFill>
              </a:rPr>
              <a:t>25%</a:t>
            </a:r>
          </a:p>
          <a:p>
            <a:pPr lvl="1"/>
            <a:r>
              <a:rPr lang="en-US" dirty="0">
                <a:solidFill>
                  <a:srgbClr val="4C4C4F"/>
                </a:solidFill>
              </a:rPr>
              <a:t>Keaktifan (Tanya/Jawab)</a:t>
            </a:r>
            <a:r>
              <a:rPr lang="en-US" dirty="0">
                <a:solidFill>
                  <a:srgbClr val="D35400"/>
                </a:solidFill>
              </a:rPr>
              <a:t>		++</a:t>
            </a:r>
          </a:p>
        </p:txBody>
      </p:sp>
      <p:sp>
        <p:nvSpPr>
          <p:cNvPr id="5" name="Slide Number Placeholder 4">
            <a:extLst>
              <a:ext uri="{FF2B5EF4-FFF2-40B4-BE49-F238E27FC236}">
                <a16:creationId xmlns:a16="http://schemas.microsoft.com/office/drawing/2014/main" id="{248DD2F1-FA55-E646-9E61-08FDCF8FF09F}"/>
              </a:ext>
            </a:extLst>
          </p:cNvPr>
          <p:cNvSpPr>
            <a:spLocks noGrp="1"/>
          </p:cNvSpPr>
          <p:nvPr>
            <p:ph type="sldNum" sz="quarter" idx="12"/>
          </p:nvPr>
        </p:nvSpPr>
        <p:spPr/>
        <p:txBody>
          <a:bodyPr/>
          <a:lstStyle/>
          <a:p>
            <a:fld id="{D57F1E4F-1CFF-5643-939E-217C01CDF565}" type="slidenum">
              <a:rPr lang="en-US" dirty="0"/>
              <a:pPr/>
              <a:t>2</a:t>
            </a:fld>
            <a:endParaRPr lang="en-US" dirty="0"/>
          </a:p>
        </p:txBody>
      </p:sp>
    </p:spTree>
    <p:extLst>
      <p:ext uri="{BB962C8B-B14F-4D97-AF65-F5344CB8AC3E}">
        <p14:creationId xmlns:p14="http://schemas.microsoft.com/office/powerpoint/2010/main" val="236477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Grafika komputer</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Animasi</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Multimedia</a:t>
            </a:r>
          </a:p>
          <a:p>
            <a:r>
              <a:rPr lang="en-US" i="1" dirty="0">
                <a:latin typeface="Helvetica Neue Light" panose="020B0702040204020203" pitchFamily="34" charset="0"/>
                <a:ea typeface="Helvetica Neue Light" panose="020B0702040204020203" pitchFamily="34" charset="0"/>
                <a:cs typeface="Helvetica Neue" panose="020B0502040204020203" pitchFamily="34" charset="0"/>
              </a:rPr>
              <a:t>Video game</a:t>
            </a:r>
          </a:p>
          <a:p>
            <a:r>
              <a:rPr lang="en-US" i="1" dirty="0">
                <a:latin typeface="Helvetica Neue Light" panose="020B0702040204020203" pitchFamily="34" charset="0"/>
                <a:ea typeface="Helvetica Neue Light" panose="020B0702040204020203" pitchFamily="34" charset="0"/>
                <a:cs typeface="Helvetica Neue" panose="020B0502040204020203" pitchFamily="34" charset="0"/>
              </a:rPr>
              <a:t>Spreadsheet</a:t>
            </a:r>
          </a:p>
          <a:p>
            <a:r>
              <a:rPr lang="en-US" i="1" dirty="0">
                <a:latin typeface="Helvetica Neue Light" panose="020B0702040204020203" pitchFamily="34" charset="0"/>
                <a:ea typeface="Helvetica Neue Light" panose="020B0702040204020203" pitchFamily="34" charset="0"/>
                <a:cs typeface="Helvetica Neue" panose="020B0502040204020203" pitchFamily="34" charset="0"/>
              </a:rPr>
              <a:t>Word processor</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AutoCAD</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Gambar</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Film</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Macintosh</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Kata-kata kunci yang mungkin terkait</a:t>
            </a:r>
          </a:p>
        </p:txBody>
      </p:sp>
      <p:pic>
        <p:nvPicPr>
          <p:cNvPr id="7" name="Picture 6">
            <a:extLst>
              <a:ext uri="{FF2B5EF4-FFF2-40B4-BE49-F238E27FC236}">
                <a16:creationId xmlns:a16="http://schemas.microsoft.com/office/drawing/2014/main" id="{8D36A79E-CE4B-3043-A1E9-9D0611E6472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386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Definisi Wiki</a:t>
            </a:r>
          </a:p>
        </p:txBody>
      </p:sp>
      <p:sp>
        <p:nvSpPr>
          <p:cNvPr id="20" name="Text 2"/>
          <p:cNvSpPr/>
          <p:nvPr/>
        </p:nvSpPr>
        <p:spPr>
          <a:xfrm>
            <a:off x="838200" y="1461299"/>
            <a:ext cx="10462846" cy="374077"/>
          </a:xfrm>
          <a:prstGeom prst="rect">
            <a:avLst/>
          </a:prstGeom>
        </p:spPr>
        <p:txBody>
          <a:bodyPr wrap="square">
            <a:spAutoFit/>
          </a:bodyPr>
          <a:lstStyle/>
          <a:p>
            <a:pPr>
              <a:lnSpc>
                <a:spcPct val="150000"/>
              </a:lnSpc>
            </a:pPr>
            <a:r>
              <a:rPr lang="en-US" sz="1400" dirty="0">
                <a:solidFill>
                  <a:srgbClr val="D24726"/>
                </a:solidFill>
                <a:latin typeface="Helvetica Neue" panose="020B0702040204020203" pitchFamily="34" charset="0"/>
                <a:ea typeface="Helvetica Neue" panose="020B0702040204020203" pitchFamily="34" charset="0"/>
                <a:cs typeface="Helvetica Neue" panose="020B0502040204020203" pitchFamily="34" charset="0"/>
              </a:rPr>
              <a:t>Apa itu Grafika Komputer?</a:t>
            </a:r>
          </a:p>
        </p:txBody>
      </p:sp>
      <p:sp>
        <p:nvSpPr>
          <p:cNvPr id="21" name="Content Placeholder 2"/>
          <p:cNvSpPr txBox="1">
            <a:spLocks/>
          </p:cNvSpPr>
          <p:nvPr/>
        </p:nvSpPr>
        <p:spPr>
          <a:xfrm>
            <a:off x="850250" y="1876798"/>
            <a:ext cx="10465450" cy="4000000"/>
          </a:xfrm>
          <a:prstGeom prst="rect">
            <a:avLst/>
          </a:prstGeom>
          <a:ln w="57150">
            <a:noFill/>
          </a:ln>
        </p:spPr>
        <p:txBody>
          <a:bodyPr vert="horz" lIns="91440" tIns="45720" rIns="91440" bIns="45720" numCol="1" rtlCol="0" anchor="t">
            <a:normAutofit/>
          </a:bodyPr>
          <a:lstStyle/>
          <a:p>
            <a:pPr marL="0" indent="0" algn="just">
              <a:lnSpc>
                <a:spcPct val="150000"/>
              </a:lnSpc>
              <a:spcBef>
                <a:spcPts val="0"/>
              </a:spcBef>
              <a:buFont typeface="Arial" panose="020B0604020202020204" pitchFamily="34" charset="0"/>
              <a:buNone/>
            </a:pPr>
            <a:r>
              <a:rPr lang="en-US" sz="1400" i="1"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adalah</a:t>
            </a:r>
            <a:r>
              <a:rPr lang="en-US" sz="1400"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 gambar-gambar dan film-film yang diciptakan menggunakan komputer. Biasanya istilah ini merujuk pada data citra yang dihasilkan oleh komputer melalui bantuan perangkat lunak dan perangkat keras spesial untuk grafis. Grafika Komputer atau yang dalam Bahasa Inggrisnya disebut sebagai </a:t>
            </a:r>
            <a:r>
              <a:rPr lang="en-US" sz="1400" i="1"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Computer Graphics</a:t>
            </a:r>
            <a:r>
              <a:rPr lang="en-US" sz="1400"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 adalah bidang Ilmu Komputer yang kini berkembang sangat pesat. Istilah </a:t>
            </a:r>
            <a:r>
              <a:rPr lang="en-US" sz="1400" i="1"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Computer Graphics</a:t>
            </a:r>
            <a:r>
              <a:rPr lang="en-US" sz="1400"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 pertama kali dicetuskan di tahun 1960 oleh peneliti grafika komputer yang bernama Verne Hudson dan William Fetter di perusahaan Boeing. Istilah ini sering disingkat CG, atau yang disebut juga oleh khalayak umum sebagai </a:t>
            </a:r>
            <a:r>
              <a:rPr lang="en-US" sz="1400" i="1"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Computer-Generated Imagery</a:t>
            </a:r>
            <a:r>
              <a:rPr lang="en-US" sz="1400"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 (CGI).</a:t>
            </a:r>
          </a:p>
        </p:txBody>
      </p:sp>
    </p:spTree>
    <p:extLst>
      <p:ext uri="{BB962C8B-B14F-4D97-AF65-F5344CB8AC3E}">
        <p14:creationId xmlns:p14="http://schemas.microsoft.com/office/powerpoint/2010/main" val="3748667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Rencana Pembelajaran</a:t>
            </a:r>
          </a:p>
        </p:txBody>
      </p:sp>
      <p:sp>
        <p:nvSpPr>
          <p:cNvPr id="3" name="Content Placeholder 2"/>
          <p:cNvSpPr>
            <a:spLocks noGrp="1"/>
          </p:cNvSpPr>
          <p:nvPr>
            <p:ph idx="1"/>
          </p:nvPr>
        </p:nvSpPr>
        <p:spPr>
          <a:xfrm>
            <a:off x="5155905" y="1113764"/>
            <a:ext cx="6545514" cy="4624327"/>
          </a:xfrm>
        </p:spPr>
        <p:txBody>
          <a:bodyPr anchor="ctr">
            <a:normAutofit/>
          </a:bodyPr>
          <a:lstStyle/>
          <a:p>
            <a:pPr marL="342900" indent="-342900">
              <a:buFont typeface="+mj-lt"/>
              <a:buAutoNum type="arabicPeriod"/>
            </a:pPr>
            <a:r>
              <a:rPr lang="en-US"/>
              <a:t>Perkenalan Mata Kuliah</a:t>
            </a:r>
          </a:p>
          <a:p>
            <a:pPr marL="342900" indent="-342900">
              <a:buFont typeface="+mj-lt"/>
              <a:buAutoNum type="arabicPeriod"/>
            </a:pPr>
            <a:r>
              <a:rPr lang="en-US"/>
              <a:t>Grafika WebGL (I)</a:t>
            </a:r>
          </a:p>
          <a:p>
            <a:pPr marL="342900" indent="-342900">
              <a:buFont typeface="+mj-lt"/>
              <a:buAutoNum type="arabicPeriod"/>
            </a:pPr>
            <a:r>
              <a:rPr lang="en-US"/>
              <a:t>Grafika WebGL (II)</a:t>
            </a:r>
          </a:p>
          <a:p>
            <a:pPr marL="342900" indent="-342900">
              <a:buFont typeface="+mj-lt"/>
              <a:buAutoNum type="arabicPeriod"/>
            </a:pPr>
            <a:r>
              <a:rPr lang="en-US"/>
              <a:t>Grafika Interaktif</a:t>
            </a:r>
          </a:p>
          <a:p>
            <a:pPr marL="342900" indent="-342900">
              <a:buFont typeface="+mj-lt"/>
              <a:buAutoNum type="arabicPeriod"/>
            </a:pPr>
            <a:r>
              <a:rPr lang="en-US"/>
              <a:t>Geometri 3-Dimensi</a:t>
            </a:r>
          </a:p>
          <a:p>
            <a:pPr marL="342900" indent="-342900">
              <a:buFont typeface="+mj-lt"/>
              <a:buAutoNum type="arabicPeriod"/>
            </a:pPr>
            <a:r>
              <a:rPr lang="en-US"/>
              <a:t>Transformasi 3-Dimensi</a:t>
            </a:r>
          </a:p>
          <a:p>
            <a:pPr marL="342900" indent="-342900">
              <a:buFont typeface="+mj-lt"/>
              <a:buAutoNum type="arabicPeriod"/>
            </a:pPr>
            <a:r>
              <a:rPr lang="en-US"/>
              <a:t>Koordinat Homogen</a:t>
            </a:r>
          </a:p>
          <a:p>
            <a:pPr marL="342900" indent="-342900">
              <a:buFont typeface="+mj-lt"/>
              <a:buAutoNum type="arabicPeriod" startAt="8"/>
            </a:pPr>
            <a:endParaRPr lang="en-US"/>
          </a:p>
          <a:p>
            <a:pPr marL="0" indent="0">
              <a:buNone/>
            </a:pPr>
            <a:r>
              <a:rPr lang="en-US"/>
              <a:t>Referensi:</a:t>
            </a:r>
            <a:br>
              <a:rPr lang="en-US"/>
            </a:br>
            <a:r>
              <a:rPr lang="en-US">
                <a:solidFill>
                  <a:srgbClr val="D35400"/>
                </a:solidFill>
              </a:rPr>
              <a:t>Interactive Computer Graphics. A Top-Down Approach with WebGL</a:t>
            </a:r>
          </a:p>
        </p:txBody>
      </p:sp>
      <p:sp>
        <p:nvSpPr>
          <p:cNvPr id="5" name="Slide Number Placeholder 4">
            <a:extLst>
              <a:ext uri="{FF2B5EF4-FFF2-40B4-BE49-F238E27FC236}">
                <a16:creationId xmlns:a16="http://schemas.microsoft.com/office/drawing/2014/main" id="{E4AADA39-0BA0-6849-9FCC-6CBE260BFA16}"/>
              </a:ext>
            </a:extLst>
          </p:cNvPr>
          <p:cNvSpPr>
            <a:spLocks noGrp="1"/>
          </p:cNvSpPr>
          <p:nvPr>
            <p:ph type="sldNum" sz="quarter" idx="12"/>
          </p:nvPr>
        </p:nvSpPr>
        <p:spPr/>
        <p:txBody>
          <a:bodyPr/>
          <a:lstStyle/>
          <a:p>
            <a:fld id="{D57F1E4F-1CFF-5643-939E-217C01CDF565}" type="slidenum">
              <a:rPr lang="en-US" dirty="0"/>
              <a:pPr/>
              <a:t>5</a:t>
            </a:fld>
            <a:endParaRPr lang="en-US" dirty="0"/>
          </a:p>
        </p:txBody>
      </p:sp>
    </p:spTree>
    <p:extLst>
      <p:ext uri="{BB962C8B-B14F-4D97-AF65-F5344CB8AC3E}">
        <p14:creationId xmlns:p14="http://schemas.microsoft.com/office/powerpoint/2010/main" val="156587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dissolv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Rencana Pembelajaran</a:t>
            </a:r>
          </a:p>
        </p:txBody>
      </p:sp>
      <p:sp>
        <p:nvSpPr>
          <p:cNvPr id="3" name="Content Placeholder 2"/>
          <p:cNvSpPr>
            <a:spLocks noGrp="1"/>
          </p:cNvSpPr>
          <p:nvPr>
            <p:ph idx="1"/>
          </p:nvPr>
        </p:nvSpPr>
        <p:spPr>
          <a:xfrm>
            <a:off x="5155905" y="1113764"/>
            <a:ext cx="6697428" cy="4624327"/>
          </a:xfrm>
        </p:spPr>
        <p:txBody>
          <a:bodyPr anchor="ctr">
            <a:normAutofit/>
          </a:bodyPr>
          <a:lstStyle/>
          <a:p>
            <a:pPr marL="342900" indent="-342900">
              <a:buFont typeface="+mj-lt"/>
              <a:buAutoNum type="arabicPeriod" startAt="8"/>
            </a:pPr>
            <a:r>
              <a:rPr lang="en-US"/>
              <a:t>Pencahayaan / Bayangan</a:t>
            </a:r>
          </a:p>
          <a:p>
            <a:pPr marL="342900" indent="-342900">
              <a:buFont typeface="+mj-lt"/>
              <a:buAutoNum type="arabicPeriod" startAt="8"/>
            </a:pPr>
            <a:r>
              <a:rPr lang="en-US"/>
              <a:t>Texture Mapping</a:t>
            </a:r>
          </a:p>
          <a:p>
            <a:pPr marL="342900" indent="-342900">
              <a:buFont typeface="+mj-lt"/>
              <a:buAutoNum type="arabicPeriod" startAt="8"/>
            </a:pPr>
            <a:r>
              <a:rPr lang="en-US"/>
              <a:t>Komposit &amp; Transparansi</a:t>
            </a:r>
          </a:p>
          <a:p>
            <a:pPr marL="342900" indent="-342900">
              <a:buFont typeface="+mj-lt"/>
              <a:buAutoNum type="arabicPeriod" startAt="8"/>
            </a:pPr>
            <a:r>
              <a:rPr lang="en-US"/>
              <a:t>Quaternion</a:t>
            </a:r>
          </a:p>
          <a:p>
            <a:pPr marL="342900" indent="-342900">
              <a:buFont typeface="+mj-lt"/>
              <a:buAutoNum type="arabicPeriod" startAt="8"/>
            </a:pPr>
            <a:r>
              <a:rPr lang="en-US"/>
              <a:t>Metode Hirarki &amp; Prosedural</a:t>
            </a:r>
          </a:p>
          <a:p>
            <a:pPr marL="342900" indent="-342900">
              <a:buFont typeface="+mj-lt"/>
              <a:buAutoNum type="arabicPeriod" startAt="8"/>
            </a:pPr>
            <a:r>
              <a:rPr lang="en-US"/>
              <a:t>Clipping</a:t>
            </a:r>
          </a:p>
          <a:p>
            <a:pPr marL="342900" indent="-342900">
              <a:buFont typeface="+mj-lt"/>
              <a:buAutoNum type="arabicPeriod" startAt="8"/>
            </a:pPr>
            <a:r>
              <a:rPr lang="en-US"/>
              <a:t>Kurva &amp; Permukaan</a:t>
            </a:r>
          </a:p>
          <a:p>
            <a:pPr marL="342900" indent="-342900">
              <a:buFont typeface="+mj-lt"/>
              <a:buAutoNum type="arabicPeriod" startAt="8"/>
            </a:pPr>
            <a:r>
              <a:rPr lang="en-US"/>
              <a:t>Global Rendering</a:t>
            </a:r>
          </a:p>
          <a:p>
            <a:pPr marL="342900" indent="-342900">
              <a:buFont typeface="+mj-lt"/>
              <a:buAutoNum type="arabicPeriod" startAt="8"/>
            </a:pPr>
            <a:endParaRPr lang="en-US"/>
          </a:p>
          <a:p>
            <a:pPr marL="0" indent="0">
              <a:buNone/>
            </a:pPr>
            <a:r>
              <a:rPr lang="en-US"/>
              <a:t>Referensi:</a:t>
            </a:r>
            <a:br>
              <a:rPr lang="en-US"/>
            </a:br>
            <a:r>
              <a:rPr lang="en-US">
                <a:solidFill>
                  <a:srgbClr val="D35400"/>
                </a:solidFill>
              </a:rPr>
              <a:t>Interactive Computer Graphics. A Top-Down Approach with WebGL</a:t>
            </a:r>
          </a:p>
        </p:txBody>
      </p:sp>
      <p:sp>
        <p:nvSpPr>
          <p:cNvPr id="5" name="Slide Number Placeholder 4">
            <a:extLst>
              <a:ext uri="{FF2B5EF4-FFF2-40B4-BE49-F238E27FC236}">
                <a16:creationId xmlns:a16="http://schemas.microsoft.com/office/drawing/2014/main" id="{E4AADA39-0BA0-6849-9FCC-6CBE260BFA16}"/>
              </a:ext>
            </a:extLst>
          </p:cNvPr>
          <p:cNvSpPr>
            <a:spLocks noGrp="1"/>
          </p:cNvSpPr>
          <p:nvPr>
            <p:ph type="sldNum" sz="quarter" idx="12"/>
          </p:nvPr>
        </p:nvSpPr>
        <p:spPr/>
        <p:txBody>
          <a:bodyPr/>
          <a:lstStyle/>
          <a:p>
            <a:fld id="{D57F1E4F-1CFF-5643-939E-217C01CDF565}" type="slidenum">
              <a:rPr lang="en-US" dirty="0"/>
              <a:pPr/>
              <a:t>6</a:t>
            </a:fld>
            <a:endParaRPr lang="en-US" dirty="0"/>
          </a:p>
        </p:txBody>
      </p:sp>
    </p:spTree>
    <p:extLst>
      <p:ext uri="{BB962C8B-B14F-4D97-AF65-F5344CB8AC3E}">
        <p14:creationId xmlns:p14="http://schemas.microsoft.com/office/powerpoint/2010/main" val="17399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Rencana Pembelajaran</a:t>
            </a:r>
          </a:p>
        </p:txBody>
      </p:sp>
      <p:sp>
        <p:nvSpPr>
          <p:cNvPr id="3" name="Content Placeholder 2"/>
          <p:cNvSpPr>
            <a:spLocks noGrp="1"/>
          </p:cNvSpPr>
          <p:nvPr>
            <p:ph idx="1"/>
          </p:nvPr>
        </p:nvSpPr>
        <p:spPr>
          <a:xfrm>
            <a:off x="5155905" y="1113764"/>
            <a:ext cx="6108179" cy="4624327"/>
          </a:xfrm>
        </p:spPr>
        <p:txBody>
          <a:bodyPr anchor="ctr">
            <a:normAutofit fontScale="92500" lnSpcReduction="10000"/>
          </a:bodyPr>
          <a:lstStyle/>
          <a:p>
            <a:pPr marL="0" indent="0">
              <a:buNone/>
            </a:pPr>
            <a:r>
              <a:rPr lang="en-US" sz="2400"/>
              <a:t>PRESENTASI THREE.JS</a:t>
            </a:r>
          </a:p>
          <a:p>
            <a:pPr marL="0" indent="0">
              <a:buNone/>
            </a:pPr>
            <a:endParaRPr lang="en-US"/>
          </a:p>
          <a:p>
            <a:pPr marL="342900" indent="-342900">
              <a:buFont typeface="+mj-lt"/>
              <a:buAutoNum type="arabicPeriod" startAt="8"/>
            </a:pPr>
            <a:r>
              <a:rPr lang="en-US"/>
              <a:t>Komponen Dasar Pembuatan Pemandangan 3-Dimensi</a:t>
            </a:r>
          </a:p>
          <a:p>
            <a:pPr marL="342900" indent="-342900">
              <a:buFont typeface="+mj-lt"/>
              <a:buAutoNum type="arabicPeriod" startAt="8"/>
            </a:pPr>
            <a:r>
              <a:rPr lang="en-US"/>
              <a:t>Bekerja dengan Ragam Sumber Cahaya</a:t>
            </a:r>
          </a:p>
          <a:p>
            <a:pPr marL="342900" indent="-342900">
              <a:buFont typeface="+mj-lt"/>
              <a:buAutoNum type="arabicPeriod" startAt="8"/>
            </a:pPr>
            <a:r>
              <a:rPr lang="en-US"/>
              <a:t>Bekerja dengan Material</a:t>
            </a:r>
          </a:p>
          <a:p>
            <a:pPr marL="342900" indent="-342900">
              <a:buFont typeface="+mj-lt"/>
              <a:buAutoNum type="arabicPeriod" startAt="8"/>
            </a:pPr>
            <a:r>
              <a:rPr lang="en-US"/>
              <a:t>Bekerja dengan Geometri</a:t>
            </a:r>
          </a:p>
          <a:p>
            <a:pPr marL="342900" indent="-342900">
              <a:buFont typeface="+mj-lt"/>
              <a:buAutoNum type="arabicPeriod" startAt="8"/>
            </a:pPr>
            <a:r>
              <a:rPr lang="en-US"/>
              <a:t>Geometri dan Mesh Tingkat Lanjut</a:t>
            </a:r>
          </a:p>
          <a:p>
            <a:pPr marL="342900" indent="-342900">
              <a:buFont typeface="+mj-lt"/>
              <a:buAutoNum type="arabicPeriod" startAt="8"/>
            </a:pPr>
            <a:r>
              <a:rPr lang="en-US"/>
              <a:t>Bekerja dengan Tekstur</a:t>
            </a:r>
          </a:p>
          <a:p>
            <a:pPr marL="342900" indent="-342900">
              <a:buFont typeface="+mj-lt"/>
              <a:buAutoNum type="arabicPeriod" startAt="8"/>
            </a:pPr>
            <a:r>
              <a:rPr lang="en-US"/>
              <a:t>Animasi dan Pergerakan Kamera</a:t>
            </a:r>
          </a:p>
          <a:p>
            <a:pPr marL="342900" indent="-342900">
              <a:buFont typeface="+mj-lt"/>
              <a:buAutoNum type="arabicPeriod" startAt="8"/>
            </a:pPr>
            <a:r>
              <a:rPr lang="en-US"/>
              <a:t>Partikel, Sprites, dan Point Cloud</a:t>
            </a:r>
          </a:p>
          <a:p>
            <a:pPr marL="0" indent="0">
              <a:buNone/>
            </a:pPr>
            <a:endParaRPr lang="en-US"/>
          </a:p>
          <a:p>
            <a:pPr marL="0" indent="0">
              <a:buNone/>
            </a:pPr>
            <a:r>
              <a:rPr lang="en-US"/>
              <a:t>Referensi: </a:t>
            </a:r>
            <a:br>
              <a:rPr lang="en-US"/>
            </a:br>
            <a:r>
              <a:rPr lang="en-US">
                <a:solidFill>
                  <a:srgbClr val="D35400"/>
                </a:solidFill>
              </a:rPr>
              <a:t>Learning Three.js: The JavaScript 3D Library for WebGL</a:t>
            </a:r>
          </a:p>
        </p:txBody>
      </p:sp>
      <p:sp>
        <p:nvSpPr>
          <p:cNvPr id="5" name="Slide Number Placeholder 4">
            <a:extLst>
              <a:ext uri="{FF2B5EF4-FFF2-40B4-BE49-F238E27FC236}">
                <a16:creationId xmlns:a16="http://schemas.microsoft.com/office/drawing/2014/main" id="{E4AADA39-0BA0-6849-9FCC-6CBE260BFA16}"/>
              </a:ext>
            </a:extLst>
          </p:cNvPr>
          <p:cNvSpPr>
            <a:spLocks noGrp="1"/>
          </p:cNvSpPr>
          <p:nvPr>
            <p:ph type="sldNum" sz="quarter" idx="12"/>
          </p:nvPr>
        </p:nvSpPr>
        <p:spPr/>
        <p:txBody>
          <a:bodyPr/>
          <a:lstStyle/>
          <a:p>
            <a:fld id="{D57F1E4F-1CFF-5643-939E-217C01CDF565}" type="slidenum">
              <a:rPr lang="en-US" dirty="0"/>
              <a:pPr/>
              <a:t>7</a:t>
            </a:fld>
            <a:endParaRPr lang="en-US" dirty="0"/>
          </a:p>
        </p:txBody>
      </p:sp>
    </p:spTree>
    <p:extLst>
      <p:ext uri="{BB962C8B-B14F-4D97-AF65-F5344CB8AC3E}">
        <p14:creationId xmlns:p14="http://schemas.microsoft.com/office/powerpoint/2010/main" val="290026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dissolv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dissolv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dissolv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9B35BB5-1630-45F0-B55C-B6847DF21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3EF5146-0A37-42B3-AF51-CBFCE4002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48D5FDC5-3337-B847-A026-9E515F33B250}"/>
              </a:ext>
            </a:extLst>
          </p:cNvPr>
          <p:cNvSpPr>
            <a:spLocks noGrp="1"/>
          </p:cNvSpPr>
          <p:nvPr>
            <p:ph type="title"/>
          </p:nvPr>
        </p:nvSpPr>
        <p:spPr>
          <a:xfrm>
            <a:off x="581192" y="5264487"/>
            <a:ext cx="11029616" cy="718870"/>
          </a:xfrm>
        </p:spPr>
        <p:txBody>
          <a:bodyPr>
            <a:normAutofit/>
          </a:bodyPr>
          <a:lstStyle/>
          <a:p>
            <a:r>
              <a:rPr lang="en-US">
                <a:solidFill>
                  <a:srgbClr val="FFFEFF"/>
                </a:solidFill>
              </a:rPr>
              <a:t>Topik Hari ini</a:t>
            </a:r>
          </a:p>
        </p:txBody>
      </p:sp>
      <p:sp>
        <p:nvSpPr>
          <p:cNvPr id="4" name="Slide Number Placeholder 3">
            <a:extLst>
              <a:ext uri="{FF2B5EF4-FFF2-40B4-BE49-F238E27FC236}">
                <a16:creationId xmlns:a16="http://schemas.microsoft.com/office/drawing/2014/main" id="{48705D8D-9751-6B42-9F10-9CEAF2FE9A45}"/>
              </a:ext>
            </a:extLst>
          </p:cNvPr>
          <p:cNvSpPr>
            <a:spLocks noGrp="1"/>
          </p:cNvSpPr>
          <p:nvPr>
            <p:ph type="sldNum" sz="quarter" idx="12"/>
          </p:nvPr>
        </p:nvSpPr>
        <p:spPr>
          <a:xfrm>
            <a:off x="10558300" y="5956137"/>
            <a:ext cx="1052508" cy="365125"/>
          </a:xfrm>
        </p:spPr>
        <p:txBody>
          <a:bodyPr>
            <a:normAutofit/>
          </a:bodyPr>
          <a:lstStyle/>
          <a:p>
            <a:pPr>
              <a:spcAft>
                <a:spcPts val="600"/>
              </a:spcAft>
            </a:pPr>
            <a:fld id="{D57F1E4F-1CFF-5643-939E-217C01CDF565}" type="slidenum">
              <a:rPr lang="en-US"/>
              <a:pPr>
                <a:spcAft>
                  <a:spcPts val="600"/>
                </a:spcAft>
              </a:pPr>
              <a:t>8</a:t>
            </a:fld>
            <a:endParaRPr lang="en-US"/>
          </a:p>
        </p:txBody>
      </p:sp>
      <p:graphicFrame>
        <p:nvGraphicFramePr>
          <p:cNvPr id="7" name="Content Placeholder 6">
            <a:extLst>
              <a:ext uri="{FF2B5EF4-FFF2-40B4-BE49-F238E27FC236}">
                <a16:creationId xmlns:a16="http://schemas.microsoft.com/office/drawing/2014/main" id="{2FE15F58-3D19-2848-9D3A-CA65A49D611B}"/>
              </a:ext>
            </a:extLst>
          </p:cNvPr>
          <p:cNvGraphicFramePr>
            <a:graphicFrameLocks noGrp="1"/>
          </p:cNvGraphicFramePr>
          <p:nvPr>
            <p:ph idx="1"/>
            <p:extLst>
              <p:ext uri="{D42A27DB-BD31-4B8C-83A1-F6EECF244321}">
                <p14:modId xmlns:p14="http://schemas.microsoft.com/office/powerpoint/2010/main" val="3258721842"/>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013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1192" y="1124999"/>
            <a:ext cx="4076149" cy="4608003"/>
          </a:xfrm>
        </p:spPr>
        <p:txBody>
          <a:bodyPr anchor="ctr">
            <a:normAutofit/>
          </a:bodyPr>
          <a:lstStyle/>
          <a:p>
            <a:r>
              <a:rPr lang="en-US" sz="4000">
                <a:solidFill>
                  <a:schemeClr val="accent2"/>
                </a:solidFill>
              </a:rPr>
              <a:t>Aplikasi </a:t>
            </a:r>
            <a:br>
              <a:rPr lang="en-US" sz="4000">
                <a:solidFill>
                  <a:schemeClr val="accent2"/>
                </a:solidFill>
              </a:rPr>
            </a:br>
            <a:r>
              <a:rPr lang="en-US" sz="4000">
                <a:solidFill>
                  <a:schemeClr val="accent2"/>
                </a:solidFill>
              </a:rPr>
              <a:t>Grafika Komputer</a:t>
            </a:r>
          </a:p>
        </p:txBody>
      </p:sp>
      <p:sp>
        <p:nvSpPr>
          <p:cNvPr id="15" name="Rectangle 14">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2" name="Content Placeholder 11">
            <a:extLst>
              <a:ext uri="{FF2B5EF4-FFF2-40B4-BE49-F238E27FC236}">
                <a16:creationId xmlns:a16="http://schemas.microsoft.com/office/drawing/2014/main" id="{A2AC26D4-6B36-7F44-A60E-33F4DA84E8AC}"/>
              </a:ext>
            </a:extLst>
          </p:cNvPr>
          <p:cNvPicPr>
            <a:picLocks noGrp="1" noChangeAspect="1"/>
          </p:cNvPicPr>
          <p:nvPr>
            <p:ph idx="1"/>
          </p:nvPr>
        </p:nvPicPr>
        <p:blipFill>
          <a:blip r:embed="rId2"/>
          <a:stretch>
            <a:fillRect/>
          </a:stretch>
        </p:blipFill>
        <p:spPr>
          <a:xfrm>
            <a:off x="5118100" y="1602879"/>
            <a:ext cx="6492875" cy="3652242"/>
          </a:xfrm>
          <a:prstGeom prst="rect">
            <a:avLst/>
          </a:prstGeom>
          <a:ln>
            <a:solidFill>
              <a:srgbClr val="D35400"/>
            </a:solidFill>
          </a:ln>
          <a:effectLst>
            <a:reflection blurRad="6350" stA="50000" endA="300" endPos="38500" dist="50800" dir="5400000" sy="-100000" algn="bl" rotWithShape="0"/>
          </a:effectLst>
        </p:spPr>
      </p:pic>
      <p:sp>
        <p:nvSpPr>
          <p:cNvPr id="5" name="Slide Number Placeholder 4">
            <a:extLst>
              <a:ext uri="{FF2B5EF4-FFF2-40B4-BE49-F238E27FC236}">
                <a16:creationId xmlns:a16="http://schemas.microsoft.com/office/drawing/2014/main" id="{1382F296-126B-D146-B45D-9F1FF2E32548}"/>
              </a:ext>
            </a:extLst>
          </p:cNvPr>
          <p:cNvSpPr>
            <a:spLocks noGrp="1"/>
          </p:cNvSpPr>
          <p:nvPr>
            <p:ph type="sldNum" sz="quarter" idx="12"/>
          </p:nvPr>
        </p:nvSpPr>
        <p:spPr>
          <a:xfrm>
            <a:off x="10558300" y="5956137"/>
            <a:ext cx="1052508" cy="365125"/>
          </a:xfrm>
        </p:spPr>
        <p:txBody>
          <a:bodyPr>
            <a:normAutofit/>
          </a:bodyPr>
          <a:lstStyle/>
          <a:p>
            <a:pPr>
              <a:spcAft>
                <a:spcPts val="600"/>
              </a:spcAft>
            </a:pPr>
            <a:fld id="{D57F1E4F-1CFF-5643-939E-217C01CDF565}" type="slidenum">
              <a:rPr lang="en-US" dirty="0"/>
              <a:pPr>
                <a:spcAft>
                  <a:spcPts val="600"/>
                </a:spcAft>
              </a:pPr>
              <a:t>9</a:t>
            </a:fld>
            <a:endParaRPr lang="en-US"/>
          </a:p>
        </p:txBody>
      </p:sp>
    </p:spTree>
    <p:extLst>
      <p:ext uri="{BB962C8B-B14F-4D97-AF65-F5344CB8AC3E}">
        <p14:creationId xmlns:p14="http://schemas.microsoft.com/office/powerpoint/2010/main" val="178067385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Custom 3">
      <a:dk1>
        <a:srgbClr val="000000"/>
      </a:dk1>
      <a:lt1>
        <a:srgbClr val="FFFFFF"/>
      </a:lt1>
      <a:dk2>
        <a:srgbClr val="3D3D3D"/>
      </a:dk2>
      <a:lt2>
        <a:srgbClr val="EBEBEB"/>
      </a:lt2>
      <a:accent1>
        <a:srgbClr val="4C4C4F"/>
      </a:accent1>
      <a:accent2>
        <a:srgbClr val="D35300"/>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360</Words>
  <Application>Microsoft Macintosh PowerPoint</Application>
  <PresentationFormat>Widescreen</PresentationFormat>
  <Paragraphs>125</Paragraphs>
  <Slides>15</Slides>
  <Notes>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15</vt:i4>
      </vt:variant>
    </vt:vector>
  </HeadingPairs>
  <TitlesOfParts>
    <vt:vector size="31" baseType="lpstr">
      <vt:lpstr>ＭＳ Ｐゴシック</vt:lpstr>
      <vt:lpstr>Segoe UI</vt:lpstr>
      <vt:lpstr>Segoe UI Light</vt:lpstr>
      <vt:lpstr>Segoe UI Semilight</vt:lpstr>
      <vt:lpstr>Arial</vt:lpstr>
      <vt:lpstr>Calibri</vt:lpstr>
      <vt:lpstr>DIN Alternate</vt:lpstr>
      <vt:lpstr>DIN Condensed</vt:lpstr>
      <vt:lpstr>Gill Sans MT</vt:lpstr>
      <vt:lpstr>Helvetica Neue</vt:lpstr>
      <vt:lpstr>Helvetica Neue Light</vt:lpstr>
      <vt:lpstr>Times New Roman</vt:lpstr>
      <vt:lpstr>Wingdings</vt:lpstr>
      <vt:lpstr>Wingdings 2</vt:lpstr>
      <vt:lpstr>Dividend</vt:lpstr>
      <vt:lpstr>QuickStarter Theme</vt:lpstr>
      <vt:lpstr>PowerPoint Presentation</vt:lpstr>
      <vt:lpstr>IF184502 Grafika komputer Computer Graphics</vt:lpstr>
      <vt:lpstr>Kata-kata kunci yang mungkin terkait</vt:lpstr>
      <vt:lpstr>Definisi Wiki</vt:lpstr>
      <vt:lpstr>Rencana Pembelajaran</vt:lpstr>
      <vt:lpstr>Rencana Pembelajaran</vt:lpstr>
      <vt:lpstr>Rencana Pembelajaran</vt:lpstr>
      <vt:lpstr>Topik Hari ini</vt:lpstr>
      <vt:lpstr>Aplikasi  Grafika Komputer</vt:lpstr>
      <vt:lpstr>Aplikasi  Grafika Komputer</vt:lpstr>
      <vt:lpstr>Aplikasi  Grafika Komputer</vt:lpstr>
      <vt:lpstr>Visi Komputer (Computer vision)  &gt;&lt;  Grafika Komputer (Computer Graphics)</vt:lpstr>
      <vt:lpstr>Pemrosesan Citra   |   Visi Komputer    |   Grafika Komputer image processing           computer vision          computer graphics </vt:lpstr>
      <vt:lpstr>Grafika Komputer  ( 3D  2D ) computer graphics </vt:lpstr>
      <vt:lpstr>Sejarah  Grafika Komputer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Hadziq Fabroyir, S.Kom(2411)</dc:creator>
  <cp:lastModifiedBy>Hadziq Fabroyir, S.Kom(2411)</cp:lastModifiedBy>
  <cp:revision>12</cp:revision>
  <dcterms:created xsi:type="dcterms:W3CDTF">2019-08-26T17:35:48Z</dcterms:created>
  <dcterms:modified xsi:type="dcterms:W3CDTF">2019-08-27T02:09:36Z</dcterms:modified>
</cp:coreProperties>
</file>